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60" r:id="rId3"/>
    <p:sldId id="467" r:id="rId4"/>
    <p:sldId id="471" r:id="rId5"/>
    <p:sldId id="461" r:id="rId6"/>
    <p:sldId id="462" r:id="rId7"/>
    <p:sldId id="472" r:id="rId8"/>
    <p:sldId id="469" r:id="rId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7" autoAdjust="0"/>
    <p:restoredTop sz="94663"/>
  </p:normalViewPr>
  <p:slideViewPr>
    <p:cSldViewPr snapToGrid="0" snapToObjects="1">
      <p:cViewPr varScale="1">
        <p:scale>
          <a:sx n="83" d="100"/>
          <a:sy n="83" d="100"/>
        </p:scale>
        <p:origin x="888" y="77"/>
      </p:cViewPr>
      <p:guideLst>
        <p:guide orient="horz" pos="2160"/>
        <p:guide pos="3840"/>
      </p:guideLst>
    </p:cSldViewPr>
  </p:slideViewPr>
  <p:notesTextViewPr>
    <p:cViewPr>
      <p:scale>
        <a:sx n="1" d="1"/>
        <a:sy n="1" d="1"/>
      </p:scale>
      <p:origin x="0" y="0"/>
    </p:cViewPr>
  </p:notesTextViewPr>
  <p:sorterViewPr>
    <p:cViewPr>
      <p:scale>
        <a:sx n="100" d="100"/>
        <a:sy n="100" d="100"/>
      </p:scale>
      <p:origin x="0" y="-66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60265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0000433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406127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36970207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705839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48119719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8508539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2088163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58747658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73665564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1453D7E9-898F-964E-BC5E-1AA17C0711AF}" type="datetimeFigureOut">
              <a:rPr lang="es-ES_tradnl" smtClean="0"/>
              <a:t>13/11/2025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52114552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3D7E9-898F-964E-BC5E-1AA17C0711AF}" type="datetimeFigureOut">
              <a:rPr lang="es-ES_tradnl" smtClean="0"/>
              <a:t>13/11/2025</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378A0-15A4-5C41-881B-799833271D57}" type="slidenum">
              <a:rPr lang="es-ES_tradnl" smtClean="0"/>
              <a:t>‹Nº›</a:t>
            </a:fld>
            <a:endParaRPr lang="es-ES_tradnl"/>
          </a:p>
        </p:txBody>
      </p:sp>
    </p:spTree>
    <p:extLst>
      <p:ext uri="{BB962C8B-B14F-4D97-AF65-F5344CB8AC3E}">
        <p14:creationId xmlns:p14="http://schemas.microsoft.com/office/powerpoint/2010/main" val="1642524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practicas-profesionales.cuvalles.udg.mx/" TargetMode="External"/><Relationship Id="rId4" Type="http://schemas.openxmlformats.org/officeDocument/2006/relationships/hyperlink" Target="https://www.cuvalles.udg.m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hyperlink" Target="https://www.cuvalles.udg.mx/" TargetMode="External"/><Relationship Id="rId4" Type="http://schemas.openxmlformats.org/officeDocument/2006/relationships/hyperlink" Target="http://practicas-profesionales.cuvalles.udg.m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unidad.vinculacion@valles.udg.m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p:nvSpPr>
        <p:spPr>
          <a:xfrm>
            <a:off x="1348153" y="2531405"/>
            <a:ext cx="9495694" cy="3785652"/>
          </a:xfrm>
          <a:prstGeom prst="rect">
            <a:avLst/>
          </a:prstGeom>
          <a:noFill/>
        </p:spPr>
        <p:txBody>
          <a:bodyPr wrap="square" rtlCol="0">
            <a:spAutoFit/>
          </a:bodyPr>
          <a:lstStyle/>
          <a:p>
            <a:pPr algn="ctr"/>
            <a:r>
              <a:rPr lang="es-ES_tradnl" sz="4000" b="1" dirty="0">
                <a:solidFill>
                  <a:schemeClr val="accent5">
                    <a:lumMod val="50000"/>
                  </a:schemeClr>
                </a:solidFill>
                <a:latin typeface="Gandhi Sans" charset="0"/>
                <a:ea typeface="Gandhi Sans" charset="0"/>
                <a:cs typeface="Gandhi Sans" charset="0"/>
              </a:rPr>
              <a:t>BIENVENIDOS </a:t>
            </a:r>
          </a:p>
          <a:p>
            <a:pPr algn="ctr"/>
            <a:r>
              <a:rPr lang="es-ES_tradnl" sz="4000" b="1" dirty="0">
                <a:solidFill>
                  <a:schemeClr val="accent5">
                    <a:lumMod val="50000"/>
                  </a:schemeClr>
                </a:solidFill>
                <a:latin typeface="Gandhi Sans" charset="0"/>
                <a:ea typeface="Gandhi Sans" charset="0"/>
                <a:cs typeface="Gandhi Sans" charset="0"/>
              </a:rPr>
              <a:t>“ GUÍA  PARA REGISTRO DE DEPENDENCIAS”</a:t>
            </a:r>
          </a:p>
          <a:p>
            <a:pPr algn="ctr"/>
            <a:r>
              <a:rPr lang="es-ES_tradnl" sz="4000" b="1" dirty="0">
                <a:solidFill>
                  <a:schemeClr val="accent5">
                    <a:lumMod val="50000"/>
                  </a:schemeClr>
                </a:solidFill>
                <a:latin typeface="Gandhi Sans" charset="0"/>
                <a:ea typeface="Gandhi Sans" charset="0"/>
                <a:cs typeface="Gandhi Sans" charset="0"/>
              </a:rPr>
              <a:t>Calendario 2026-A</a:t>
            </a:r>
          </a:p>
          <a:p>
            <a:br>
              <a:rPr lang="es-MX" sz="6000" dirty="0"/>
            </a:br>
            <a:endParaRPr lang="es-ES_tradnl" sz="6000" b="1" dirty="0">
              <a:solidFill>
                <a:srgbClr val="323E48"/>
              </a:solidFill>
              <a:latin typeface="Avenir Next" charset="0"/>
              <a:ea typeface="Avenir Next" charset="0"/>
              <a:cs typeface="Avenir Next" charset="0"/>
            </a:endParaRPr>
          </a:p>
        </p:txBody>
      </p:sp>
      <p:pic>
        <p:nvPicPr>
          <p:cNvPr id="6" name="Imagen 5">
            <a:extLst>
              <a:ext uri="{FF2B5EF4-FFF2-40B4-BE49-F238E27FC236}">
                <a16:creationId xmlns:a16="http://schemas.microsoft.com/office/drawing/2014/main" id="{614D6091-2DB6-636B-BE6A-9F9CFA46BA7D}"/>
              </a:ext>
            </a:extLst>
          </p:cNvPr>
          <p:cNvPicPr>
            <a:picLocks noChangeAspect="1"/>
          </p:cNvPicPr>
          <p:nvPr/>
        </p:nvPicPr>
        <p:blipFill>
          <a:blip r:embed="rId3"/>
          <a:stretch>
            <a:fillRect/>
          </a:stretch>
        </p:blipFill>
        <p:spPr>
          <a:xfrm>
            <a:off x="8909108" y="4921133"/>
            <a:ext cx="2330391" cy="1446549"/>
          </a:xfrm>
          <a:prstGeom prst="rect">
            <a:avLst/>
          </a:prstGeom>
        </p:spPr>
      </p:pic>
      <p:pic>
        <p:nvPicPr>
          <p:cNvPr id="8" name="Imagen 7">
            <a:extLst>
              <a:ext uri="{FF2B5EF4-FFF2-40B4-BE49-F238E27FC236}">
                <a16:creationId xmlns:a16="http://schemas.microsoft.com/office/drawing/2014/main" id="{59396C94-BA2D-A7F1-F57B-F0AA2458EC0D}"/>
              </a:ext>
            </a:extLst>
          </p:cNvPr>
          <p:cNvPicPr>
            <a:picLocks noChangeAspect="1"/>
          </p:cNvPicPr>
          <p:nvPr/>
        </p:nvPicPr>
        <p:blipFill>
          <a:blip r:embed="rId3"/>
          <a:stretch>
            <a:fillRect/>
          </a:stretch>
        </p:blipFill>
        <p:spPr>
          <a:xfrm>
            <a:off x="9395192" y="4969926"/>
            <a:ext cx="1844307" cy="1229538"/>
          </a:xfrm>
          <a:prstGeom prst="rect">
            <a:avLst/>
          </a:prstGeom>
        </p:spPr>
      </p:pic>
    </p:spTree>
    <p:extLst>
      <p:ext uri="{BB962C8B-B14F-4D97-AF65-F5344CB8AC3E}">
        <p14:creationId xmlns:p14="http://schemas.microsoft.com/office/powerpoint/2010/main" val="15388879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681039"/>
            <a:ext cx="10515600" cy="83029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r>
              <a:rPr lang="es-MX" sz="2400" b="1" dirty="0">
                <a:solidFill>
                  <a:srgbClr val="C00000"/>
                </a:solidFill>
                <a:latin typeface="Arial Narrow" panose="020B0606020202030204" pitchFamily="34" charset="0"/>
                <a:ea typeface="Gandhi Sans" charset="0"/>
                <a:cs typeface="Gandhi Sans" charset="0"/>
              </a:rPr>
              <a:t>PROCESO DE REGISTRO</a:t>
            </a:r>
            <a:br>
              <a:rPr lang="es-MX" sz="2400" b="1" i="1" u="none" strike="noStrike" dirty="0">
                <a:solidFill>
                  <a:srgbClr val="0070C0"/>
                </a:solidFill>
                <a:effectLst/>
                <a:latin typeface="Arial Narrow" panose="020B0606020202030204" pitchFamily="34" charset="0"/>
              </a:rPr>
            </a:br>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838200" y="1712531"/>
            <a:ext cx="10515600" cy="4464431"/>
          </a:xfrm>
        </p:spPr>
        <p:txBody>
          <a:bodyPr>
            <a:normAutofit/>
          </a:bodyPr>
          <a:lstStyle/>
          <a:p>
            <a:r>
              <a:rPr lang="es-MX" sz="2400" dirty="0">
                <a:solidFill>
                  <a:schemeClr val="accent5">
                    <a:lumMod val="50000"/>
                  </a:schemeClr>
                </a:solidFill>
                <a:latin typeface="Arial Narrow" panose="020B0606020202030204" pitchFamily="34" charset="0"/>
              </a:rPr>
              <a:t>Revisar la Guía Informativa de Prácticas Profesionales.</a:t>
            </a:r>
          </a:p>
          <a:p>
            <a:pPr algn="just" rtl="0">
              <a:spcBef>
                <a:spcPts val="1000"/>
              </a:spcBef>
              <a:spcAft>
                <a:spcPts val="0"/>
              </a:spcAft>
            </a:pPr>
            <a:endParaRPr lang="es-MX" sz="3200" dirty="0">
              <a:latin typeface="Arial" panose="020B0604020202020204" pitchFamily="34" charset="0"/>
              <a:cs typeface="Arial" panose="020B0604020202020204" pitchFamily="34" charset="0"/>
            </a:endParaRPr>
          </a:p>
          <a:p>
            <a:pPr marL="0" indent="0">
              <a:buNone/>
            </a:pPr>
            <a:r>
              <a:rPr lang="es-MX" sz="2000" b="1" dirty="0">
                <a:solidFill>
                  <a:srgbClr val="0070C0"/>
                </a:solidFill>
                <a:latin typeface="Arial Narrow" panose="020B0606020202030204" pitchFamily="34" charset="0"/>
              </a:rPr>
              <a:t>INGRESO A LA PÁGINA: </a:t>
            </a:r>
          </a:p>
          <a:p>
            <a:pPr marL="0" indent="0">
              <a:buNone/>
            </a:pPr>
            <a:r>
              <a:rPr lang="es-MX" sz="1800" b="1" u="sng" dirty="0">
                <a:solidFill>
                  <a:srgbClr val="0070C0"/>
                </a:solidFill>
                <a:latin typeface="Arial Narrow" panose="020B0606020202030204" pitchFamily="34" charset="0"/>
                <a:hlinkClick r:id="rId4"/>
              </a:rPr>
              <a:t>https://www.cuvalles.udg.mx/</a:t>
            </a:r>
            <a:endParaRPr lang="es-MX" sz="1800" b="1" u="sng" dirty="0">
              <a:solidFill>
                <a:srgbClr val="0070C0"/>
              </a:solidFill>
              <a:latin typeface="Arial Narrow" panose="020B0606020202030204" pitchFamily="34" charset="0"/>
            </a:endParaRPr>
          </a:p>
          <a:p>
            <a:pPr marL="0" indent="0">
              <a:buNone/>
            </a:pPr>
            <a:r>
              <a:rPr lang="es-MX" sz="1800" dirty="0">
                <a:hlinkClick r:id="rId5"/>
              </a:rPr>
              <a:t>Prácticas Profesionales</a:t>
            </a:r>
            <a:endParaRPr lang="es-MX" sz="1800" b="1" u="sng" dirty="0">
              <a:solidFill>
                <a:srgbClr val="0070C0"/>
              </a:solidFill>
              <a:latin typeface="Arial Narrow" panose="020B0606020202030204" pitchFamily="34" charset="0"/>
            </a:endParaRPr>
          </a:p>
        </p:txBody>
      </p:sp>
      <p:sp>
        <p:nvSpPr>
          <p:cNvPr id="4" name="Rectangle 1">
            <a:extLst>
              <a:ext uri="{FF2B5EF4-FFF2-40B4-BE49-F238E27FC236}">
                <a16:creationId xmlns:a16="http://schemas.microsoft.com/office/drawing/2014/main" id="{E0364102-2FA4-4F56-B64A-54FFC1C0344D}"/>
              </a:ext>
            </a:extLst>
          </p:cNvPr>
          <p:cNvSpPr>
            <a:spLocks noChangeArrowheads="1"/>
          </p:cNvSpPr>
          <p:nvPr/>
        </p:nvSpPr>
        <p:spPr bwMode="auto">
          <a:xfrm>
            <a:off x="0" y="-184666"/>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 name="Flecha: a la derecha 7">
            <a:extLst>
              <a:ext uri="{FF2B5EF4-FFF2-40B4-BE49-F238E27FC236}">
                <a16:creationId xmlns:a16="http://schemas.microsoft.com/office/drawing/2014/main" id="{3BCB47C2-A308-4550-B448-F57DC5FA5714}"/>
              </a:ext>
            </a:extLst>
          </p:cNvPr>
          <p:cNvSpPr/>
          <p:nvPr/>
        </p:nvSpPr>
        <p:spPr>
          <a:xfrm>
            <a:off x="1326776" y="5422752"/>
            <a:ext cx="3354281" cy="754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bg1"/>
                </a:solidFill>
              </a:rPr>
              <a:t>Paso 1.- ingreso con contraseña y nip, llegó por correo.</a:t>
            </a:r>
          </a:p>
        </p:txBody>
      </p:sp>
      <p:cxnSp>
        <p:nvCxnSpPr>
          <p:cNvPr id="11" name="Conector recto de flecha 10">
            <a:extLst>
              <a:ext uri="{FF2B5EF4-FFF2-40B4-BE49-F238E27FC236}">
                <a16:creationId xmlns:a16="http://schemas.microsoft.com/office/drawing/2014/main" id="{AEDA5BFC-FE92-4C3F-B622-22AB25176852}"/>
              </a:ext>
            </a:extLst>
          </p:cNvPr>
          <p:cNvCxnSpPr/>
          <p:nvPr/>
        </p:nvCxnSpPr>
        <p:spPr>
          <a:xfrm>
            <a:off x="7575259" y="3640822"/>
            <a:ext cx="1199625" cy="101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CF070F4D-4F4F-449F-84C6-9A5B6BE33A31}"/>
              </a:ext>
            </a:extLst>
          </p:cNvPr>
          <p:cNvPicPr>
            <a:picLocks noChangeAspect="1"/>
          </p:cNvPicPr>
          <p:nvPr/>
        </p:nvPicPr>
        <p:blipFill rotWithShape="1">
          <a:blip r:embed="rId6"/>
          <a:srcRect l="1068" t="6218"/>
          <a:stretch/>
        </p:blipFill>
        <p:spPr>
          <a:xfrm>
            <a:off x="6202178" y="3429000"/>
            <a:ext cx="5640198" cy="3007453"/>
          </a:xfrm>
          <a:prstGeom prst="rect">
            <a:avLst/>
          </a:prstGeom>
        </p:spPr>
      </p:pic>
      <p:cxnSp>
        <p:nvCxnSpPr>
          <p:cNvPr id="13" name="Conector recto de flecha 12">
            <a:extLst>
              <a:ext uri="{FF2B5EF4-FFF2-40B4-BE49-F238E27FC236}">
                <a16:creationId xmlns:a16="http://schemas.microsoft.com/office/drawing/2014/main" id="{B5378B44-2A49-4C71-A3A9-4C8756266293}"/>
              </a:ext>
            </a:extLst>
          </p:cNvPr>
          <p:cNvCxnSpPr/>
          <p:nvPr/>
        </p:nvCxnSpPr>
        <p:spPr>
          <a:xfrm flipV="1">
            <a:off x="6937695" y="4561690"/>
            <a:ext cx="2015106" cy="861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7137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4"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br>
              <a:rPr lang="es-MX" sz="1600" b="0" dirty="0">
                <a:effectLst/>
              </a:rPr>
            </a:br>
            <a:endParaRPr lang="es-MX" dirty="0"/>
          </a:p>
        </p:txBody>
      </p:sp>
      <p:sp>
        <p:nvSpPr>
          <p:cNvPr id="10" name="CuadroTexto 9">
            <a:extLst>
              <a:ext uri="{FF2B5EF4-FFF2-40B4-BE49-F238E27FC236}">
                <a16:creationId xmlns:a16="http://schemas.microsoft.com/office/drawing/2014/main" id="{D1E835DD-4CCA-2F02-750A-137E32AD10AB}"/>
              </a:ext>
            </a:extLst>
          </p:cNvPr>
          <p:cNvSpPr txBox="1"/>
          <p:nvPr/>
        </p:nvSpPr>
        <p:spPr>
          <a:xfrm>
            <a:off x="6154724" y="1227762"/>
            <a:ext cx="5199076" cy="461665"/>
          </a:xfrm>
          <a:prstGeom prst="rect">
            <a:avLst/>
          </a:prstGeom>
          <a:noFill/>
        </p:spPr>
        <p:txBody>
          <a:bodyPr wrap="square">
            <a:spAutoFit/>
          </a:bodyPr>
          <a:lstStyle/>
          <a:p>
            <a:pPr algn="ctr"/>
            <a:r>
              <a:rPr lang="es-MX" sz="1200" b="1" dirty="0">
                <a:solidFill>
                  <a:srgbClr val="C00000"/>
                </a:solidFill>
              </a:rPr>
              <a:t>Paso 3.- Al aceptar el registro de dependencia le llegará otra contraseña y nip a su correo para que pueda registrar el programa de actividades!!</a:t>
            </a:r>
          </a:p>
        </p:txBody>
      </p:sp>
      <p:sp>
        <p:nvSpPr>
          <p:cNvPr id="5" name="Marcador de contenido 4">
            <a:extLst>
              <a:ext uri="{FF2B5EF4-FFF2-40B4-BE49-F238E27FC236}">
                <a16:creationId xmlns:a16="http://schemas.microsoft.com/office/drawing/2014/main" id="{91071CC6-205F-4544-BFD9-25CD63CAB85B}"/>
              </a:ext>
            </a:extLst>
          </p:cNvPr>
          <p:cNvSpPr>
            <a:spLocks noGrp="1"/>
          </p:cNvSpPr>
          <p:nvPr>
            <p:ph idx="1"/>
          </p:nvPr>
        </p:nvSpPr>
        <p:spPr>
          <a:xfrm>
            <a:off x="838200" y="1090569"/>
            <a:ext cx="10515600" cy="5086394"/>
          </a:xfrm>
        </p:spPr>
        <p:txBody>
          <a:bodyPr>
            <a:normAutofit/>
          </a:bodyPr>
          <a:lstStyle/>
          <a:p>
            <a:pPr marL="0" indent="0">
              <a:buNone/>
            </a:pPr>
            <a:r>
              <a:rPr lang="es-MX" sz="1600" b="1" dirty="0">
                <a:solidFill>
                  <a:srgbClr val="C00000"/>
                </a:solidFill>
              </a:rPr>
              <a:t>Paso 2.- Pagina principal  (registro de dependencia</a:t>
            </a:r>
            <a:r>
              <a:rPr lang="es-MX" sz="1600" dirty="0">
                <a:solidFill>
                  <a:srgbClr val="C00000"/>
                </a:solidFill>
              </a:rPr>
              <a:t>) </a:t>
            </a:r>
          </a:p>
          <a:p>
            <a:endParaRPr lang="es-MX" sz="1200" dirty="0">
              <a:solidFill>
                <a:schemeClr val="accent5">
                  <a:lumMod val="50000"/>
                </a:schemeClr>
              </a:solidFill>
            </a:endParaRPr>
          </a:p>
        </p:txBody>
      </p:sp>
      <p:pic>
        <p:nvPicPr>
          <p:cNvPr id="12" name="Imagen 11">
            <a:extLst>
              <a:ext uri="{FF2B5EF4-FFF2-40B4-BE49-F238E27FC236}">
                <a16:creationId xmlns:a16="http://schemas.microsoft.com/office/drawing/2014/main" id="{1BE12007-C0D2-4E53-A738-A36802344699}"/>
              </a:ext>
            </a:extLst>
          </p:cNvPr>
          <p:cNvPicPr>
            <a:picLocks noChangeAspect="1"/>
          </p:cNvPicPr>
          <p:nvPr/>
        </p:nvPicPr>
        <p:blipFill rotWithShape="1">
          <a:blip r:embed="rId4"/>
          <a:srcRect t="7631" b="3501"/>
          <a:stretch/>
        </p:blipFill>
        <p:spPr>
          <a:xfrm>
            <a:off x="368566" y="1660705"/>
            <a:ext cx="5716656" cy="4186422"/>
          </a:xfrm>
          <a:prstGeom prst="rect">
            <a:avLst/>
          </a:prstGeom>
        </p:spPr>
      </p:pic>
      <p:cxnSp>
        <p:nvCxnSpPr>
          <p:cNvPr id="17" name="Conector recto de flecha 16">
            <a:extLst>
              <a:ext uri="{FF2B5EF4-FFF2-40B4-BE49-F238E27FC236}">
                <a16:creationId xmlns:a16="http://schemas.microsoft.com/office/drawing/2014/main" id="{4B5A667F-EB4F-4F14-BF1F-6AFC1B1C5034}"/>
              </a:ext>
            </a:extLst>
          </p:cNvPr>
          <p:cNvCxnSpPr>
            <a:cxnSpLocks/>
          </p:cNvCxnSpPr>
          <p:nvPr/>
        </p:nvCxnSpPr>
        <p:spPr>
          <a:xfrm flipH="1">
            <a:off x="2248251" y="1433510"/>
            <a:ext cx="1963022" cy="110835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2" name="Imagen 21">
            <a:extLst>
              <a:ext uri="{FF2B5EF4-FFF2-40B4-BE49-F238E27FC236}">
                <a16:creationId xmlns:a16="http://schemas.microsoft.com/office/drawing/2014/main" id="{5FC81F59-031D-41C7-9023-644150FA447F}"/>
              </a:ext>
            </a:extLst>
          </p:cNvPr>
          <p:cNvPicPr>
            <a:picLocks noChangeAspect="1"/>
          </p:cNvPicPr>
          <p:nvPr/>
        </p:nvPicPr>
        <p:blipFill rotWithShape="1">
          <a:blip r:embed="rId5"/>
          <a:srcRect t="8815" r="1513" b="3601"/>
          <a:stretch/>
        </p:blipFill>
        <p:spPr>
          <a:xfrm>
            <a:off x="6434355" y="1825624"/>
            <a:ext cx="5199076" cy="3941806"/>
          </a:xfrm>
          <a:prstGeom prst="rect">
            <a:avLst/>
          </a:prstGeom>
        </p:spPr>
      </p:pic>
      <p:cxnSp>
        <p:nvCxnSpPr>
          <p:cNvPr id="24" name="Conector recto de flecha 23">
            <a:extLst>
              <a:ext uri="{FF2B5EF4-FFF2-40B4-BE49-F238E27FC236}">
                <a16:creationId xmlns:a16="http://schemas.microsoft.com/office/drawing/2014/main" id="{A8C5068A-F5D4-48AC-BEC1-FB368CE32C30}"/>
              </a:ext>
            </a:extLst>
          </p:cNvPr>
          <p:cNvCxnSpPr/>
          <p:nvPr/>
        </p:nvCxnSpPr>
        <p:spPr>
          <a:xfrm flipH="1">
            <a:off x="8422547" y="1660705"/>
            <a:ext cx="1065402" cy="6882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 name="CuadroTexto 2">
            <a:extLst>
              <a:ext uri="{FF2B5EF4-FFF2-40B4-BE49-F238E27FC236}">
                <a16:creationId xmlns:a16="http://schemas.microsoft.com/office/drawing/2014/main" id="{D05450D3-DB1A-6609-06DB-6D1135BBA094}"/>
              </a:ext>
            </a:extLst>
          </p:cNvPr>
          <p:cNvSpPr txBox="1"/>
          <p:nvPr/>
        </p:nvSpPr>
        <p:spPr>
          <a:xfrm>
            <a:off x="4359563" y="2745219"/>
            <a:ext cx="1607127" cy="1015663"/>
          </a:xfrm>
          <a:prstGeom prst="rect">
            <a:avLst/>
          </a:prstGeom>
          <a:noFill/>
        </p:spPr>
        <p:txBody>
          <a:bodyPr wrap="square" rtlCol="0">
            <a:spAutoFit/>
          </a:bodyPr>
          <a:lstStyle/>
          <a:p>
            <a:pPr algn="just"/>
            <a:r>
              <a:rPr lang="es-MX" sz="1200" dirty="0">
                <a:solidFill>
                  <a:srgbClr val="C00000"/>
                </a:solidFill>
              </a:rPr>
              <a:t>Con el usuario del convenio registrar su dependencia en el ciclo que corresponda. (2026-A)</a:t>
            </a:r>
          </a:p>
        </p:txBody>
      </p:sp>
    </p:spTree>
    <p:extLst>
      <p:ext uri="{BB962C8B-B14F-4D97-AF65-F5344CB8AC3E}">
        <p14:creationId xmlns:p14="http://schemas.microsoft.com/office/powerpoint/2010/main" val="271365886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51637"/>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200" y="830509"/>
            <a:ext cx="3901580" cy="995115"/>
          </a:xfrm>
        </p:spPr>
        <p:txBody>
          <a:bodyPr>
            <a:noAutofit/>
          </a:bodyPr>
          <a:lstStyle/>
          <a:p>
            <a:pPr algn="ctr"/>
            <a:r>
              <a:rPr lang="es-MX" sz="1400" b="1" dirty="0">
                <a:solidFill>
                  <a:srgbClr val="C00000"/>
                </a:solidFill>
                <a:latin typeface="+mn-lt"/>
                <a:cs typeface="Arial" panose="020B0604020202020204" pitchFamily="34" charset="0"/>
              </a:rPr>
              <a:t>Al guardar visualiza esta imagen es correcto !!!</a:t>
            </a:r>
            <a:br>
              <a:rPr lang="es-MX" sz="1400" b="1" dirty="0">
                <a:solidFill>
                  <a:srgbClr val="C00000"/>
                </a:solidFill>
                <a:latin typeface="+mn-lt"/>
                <a:cs typeface="Arial" panose="020B0604020202020204" pitchFamily="34" charset="0"/>
              </a:rPr>
            </a:br>
            <a:r>
              <a:rPr lang="es-MX" sz="1400" b="1" dirty="0">
                <a:solidFill>
                  <a:srgbClr val="C00000"/>
                </a:solidFill>
                <a:latin typeface="+mn-lt"/>
                <a:cs typeface="Arial" panose="020B0604020202020204" pitchFamily="34" charset="0"/>
              </a:rPr>
              <a:t>verificando que se haya generado el folio del programa en el apartado de mis programas! </a:t>
            </a:r>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idx="1"/>
          </p:nvPr>
        </p:nvSpPr>
        <p:spPr>
          <a:xfrm>
            <a:off x="260059" y="1735865"/>
            <a:ext cx="5298491" cy="4642296"/>
          </a:xfrm>
        </p:spPr>
        <p:txBody>
          <a:bodyPr>
            <a:noAutofit/>
          </a:bodyPr>
          <a:lstStyle/>
          <a:p>
            <a:pPr marL="0" indent="0">
              <a:buNone/>
            </a:pPr>
            <a:br>
              <a:rPr lang="es-MX" sz="1600" b="0" dirty="0">
                <a:effectLst/>
                <a:latin typeface="Arial" panose="020B0604020202020204" pitchFamily="34" charset="0"/>
                <a:cs typeface="Arial" panose="020B0604020202020204" pitchFamily="34" charset="0"/>
              </a:rPr>
            </a:br>
            <a:endParaRPr lang="es-MX" sz="1600" dirty="0">
              <a:solidFill>
                <a:schemeClr val="tx1">
                  <a:lumMod val="65000"/>
                  <a:lumOff val="35000"/>
                </a:schemeClr>
              </a:solidFill>
              <a:latin typeface="Arial" panose="020B0604020202020204" pitchFamily="34" charset="0"/>
              <a:ea typeface="Gandhi Sans" charset="0"/>
              <a:cs typeface="Arial" panose="020B0604020202020204" pitchFamily="34" charset="0"/>
            </a:endParaRPr>
          </a:p>
          <a:p>
            <a:pPr marL="0" indent="0">
              <a:buNone/>
            </a:pPr>
            <a:br>
              <a:rPr lang="es-MX" sz="1600" b="0" dirty="0">
                <a:effectLst/>
                <a:latin typeface="Arial" panose="020B0604020202020204" pitchFamily="34" charset="0"/>
                <a:cs typeface="Arial" panose="020B0604020202020204" pitchFamily="34" charset="0"/>
              </a:rPr>
            </a:br>
            <a:endParaRPr lang="es-MX"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F6F041DE-306F-4D6A-8872-8D52B970D52D}"/>
              </a:ext>
            </a:extLst>
          </p:cNvPr>
          <p:cNvPicPr>
            <a:picLocks noChangeAspect="1"/>
          </p:cNvPicPr>
          <p:nvPr/>
        </p:nvPicPr>
        <p:blipFill rotWithShape="1">
          <a:blip r:embed="rId4"/>
          <a:srcRect t="3433"/>
          <a:stretch/>
        </p:blipFill>
        <p:spPr>
          <a:xfrm>
            <a:off x="432065" y="1920021"/>
            <a:ext cx="5612130" cy="4107469"/>
          </a:xfrm>
          <a:prstGeom prst="rect">
            <a:avLst/>
          </a:prstGeom>
        </p:spPr>
      </p:pic>
      <p:sp>
        <p:nvSpPr>
          <p:cNvPr id="18" name="CuadroTexto 17">
            <a:extLst>
              <a:ext uri="{FF2B5EF4-FFF2-40B4-BE49-F238E27FC236}">
                <a16:creationId xmlns:a16="http://schemas.microsoft.com/office/drawing/2014/main" id="{6F25CA54-2AE6-49EA-99C7-040636BD2A20}"/>
              </a:ext>
            </a:extLst>
          </p:cNvPr>
          <p:cNvSpPr txBox="1"/>
          <p:nvPr/>
        </p:nvSpPr>
        <p:spPr>
          <a:xfrm>
            <a:off x="6144821" y="1247479"/>
            <a:ext cx="4850752" cy="674031"/>
          </a:xfrm>
          <a:prstGeom prst="rect">
            <a:avLst/>
          </a:prstGeom>
          <a:noFill/>
        </p:spPr>
        <p:txBody>
          <a:bodyPr wrap="square">
            <a:spAutoFit/>
          </a:bodyPr>
          <a:lstStyle/>
          <a:p>
            <a:pPr algn="ctr">
              <a:lnSpc>
                <a:spcPct val="90000"/>
              </a:lnSpc>
              <a:spcBef>
                <a:spcPct val="0"/>
              </a:spcBef>
              <a:spcAft>
                <a:spcPts val="800"/>
              </a:spcAft>
            </a:pPr>
            <a:r>
              <a:rPr lang="es-MX" sz="1400" b="1" dirty="0">
                <a:solidFill>
                  <a:srgbClr val="C00000"/>
                </a:solidFill>
                <a:ea typeface="+mj-ea"/>
                <a:cs typeface="Arial" panose="020B0604020202020204" pitchFamily="34" charset="0"/>
              </a:rPr>
              <a:t>Paso 5.- si se generó se descarga el </a:t>
            </a:r>
            <a:r>
              <a:rPr lang="es-MX" sz="1400" b="1" dirty="0" err="1">
                <a:solidFill>
                  <a:srgbClr val="C00000"/>
                </a:solidFill>
                <a:ea typeface="+mj-ea"/>
                <a:cs typeface="Arial" panose="020B0604020202020204" pitchFamily="34" charset="0"/>
              </a:rPr>
              <a:t>pdf</a:t>
            </a:r>
            <a:r>
              <a:rPr lang="es-MX" sz="1400" b="1" dirty="0">
                <a:solidFill>
                  <a:srgbClr val="C00000"/>
                </a:solidFill>
                <a:ea typeface="+mj-ea"/>
                <a:cs typeface="Arial" panose="020B0604020202020204" pitchFamily="34" charset="0"/>
              </a:rPr>
              <a:t> / se imprime/ firma y sello/ se escanea / y se coloca donde dice  PDF (revisa en este apartado si se generó el programa).</a:t>
            </a:r>
          </a:p>
        </p:txBody>
      </p:sp>
      <p:pic>
        <p:nvPicPr>
          <p:cNvPr id="19" name="Imagen 18">
            <a:extLst>
              <a:ext uri="{FF2B5EF4-FFF2-40B4-BE49-F238E27FC236}">
                <a16:creationId xmlns:a16="http://schemas.microsoft.com/office/drawing/2014/main" id="{F2143F03-DF94-422E-9CC4-F4C8ACD5AEB4}"/>
              </a:ext>
            </a:extLst>
          </p:cNvPr>
          <p:cNvPicPr>
            <a:picLocks noChangeAspect="1"/>
          </p:cNvPicPr>
          <p:nvPr/>
        </p:nvPicPr>
        <p:blipFill rotWithShape="1">
          <a:blip r:embed="rId5"/>
          <a:srcRect t="6349"/>
          <a:stretch/>
        </p:blipFill>
        <p:spPr>
          <a:xfrm>
            <a:off x="6263207" y="2108178"/>
            <a:ext cx="5612130" cy="3919313"/>
          </a:xfrm>
          <a:prstGeom prst="rect">
            <a:avLst/>
          </a:prstGeom>
        </p:spPr>
      </p:pic>
      <p:cxnSp>
        <p:nvCxnSpPr>
          <p:cNvPr id="5" name="Conector recto de flecha 4">
            <a:extLst>
              <a:ext uri="{FF2B5EF4-FFF2-40B4-BE49-F238E27FC236}">
                <a16:creationId xmlns:a16="http://schemas.microsoft.com/office/drawing/2014/main" id="{F57716F0-6E30-4139-8ACC-C973CBDF45E3}"/>
              </a:ext>
            </a:extLst>
          </p:cNvPr>
          <p:cNvCxnSpPr>
            <a:cxnSpLocks/>
          </p:cNvCxnSpPr>
          <p:nvPr/>
        </p:nvCxnSpPr>
        <p:spPr>
          <a:xfrm flipH="1">
            <a:off x="7902429" y="1920021"/>
            <a:ext cx="1182848" cy="60506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4436842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2" y="-76912"/>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a:xfrm>
            <a:off x="838199" y="365125"/>
            <a:ext cx="10517189" cy="88202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r>
              <a:rPr lang="es-MX" sz="3600" b="0" i="1" u="none" strike="noStrike" dirty="0">
                <a:solidFill>
                  <a:srgbClr val="1E4E79"/>
                </a:solidFill>
                <a:effectLst/>
                <a:latin typeface="Arial Narrow" panose="020B0606020202030204" pitchFamily="34" charset="0"/>
              </a:rPr>
              <a:t>Información para Dependencias </a:t>
            </a: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688295F8-4F5D-4B85-9CFA-6A3CCC102174}"/>
              </a:ext>
            </a:extLst>
          </p:cNvPr>
          <p:cNvSpPr>
            <a:spLocks noGrp="1"/>
          </p:cNvSpPr>
          <p:nvPr>
            <p:ph type="body" idx="1"/>
          </p:nvPr>
        </p:nvSpPr>
        <p:spPr>
          <a:xfrm>
            <a:off x="839788" y="1090570"/>
            <a:ext cx="5157787" cy="988146"/>
          </a:xfrm>
        </p:spPr>
        <p:txBody>
          <a:bodyPr/>
          <a:lstStyle/>
          <a:p>
            <a:pPr algn="ctr"/>
            <a:r>
              <a:rPr lang="es-MX" sz="1400" b="1" i="0" u="none" strike="noStrike" dirty="0">
                <a:solidFill>
                  <a:srgbClr val="1F3864"/>
                </a:solidFill>
                <a:effectLst/>
                <a:latin typeface="Arial" panose="020B0604020202020204" pitchFamily="34" charset="0"/>
              </a:rPr>
              <a:t>Requisitos para que las Dependencias que soliciten practicantes</a:t>
            </a:r>
            <a:r>
              <a:rPr lang="es-MX" sz="1400" b="0" i="0" u="none" strike="noStrike" dirty="0">
                <a:solidFill>
                  <a:srgbClr val="1F3864"/>
                </a:solidFill>
                <a:effectLst/>
                <a:latin typeface="Arial" panose="020B0604020202020204" pitchFamily="34" charset="0"/>
              </a:rPr>
              <a:t>:</a:t>
            </a:r>
            <a:endParaRPr lang="es-MX" sz="1400" b="1" i="0" u="none" strike="noStrike" dirty="0">
              <a:solidFill>
                <a:srgbClr val="1F3864"/>
              </a:solidFill>
              <a:effectLst/>
              <a:latin typeface="Noto Sans Symbols"/>
            </a:endParaRPr>
          </a:p>
          <a:p>
            <a:endParaRPr lang="es-MX" dirty="0"/>
          </a:p>
        </p:txBody>
      </p:sp>
      <p:sp>
        <p:nvSpPr>
          <p:cNvPr id="3" name="Marcador de contenido 2">
            <a:extLst>
              <a:ext uri="{FF2B5EF4-FFF2-40B4-BE49-F238E27FC236}">
                <a16:creationId xmlns:a16="http://schemas.microsoft.com/office/drawing/2014/main" id="{66736C52-BD49-E9AC-0DDE-7E850A07365B}"/>
              </a:ext>
            </a:extLst>
          </p:cNvPr>
          <p:cNvSpPr>
            <a:spLocks noGrp="1"/>
          </p:cNvSpPr>
          <p:nvPr>
            <p:ph sz="half" idx="2"/>
          </p:nvPr>
        </p:nvSpPr>
        <p:spPr>
          <a:xfrm>
            <a:off x="367470" y="1689185"/>
            <a:ext cx="5728530" cy="4688975"/>
          </a:xfrm>
        </p:spPr>
        <p:txBody>
          <a:bodyPr>
            <a:normAutofit fontScale="25000" lnSpcReduction="20000"/>
          </a:bodyPr>
          <a:lstStyle/>
          <a:p>
            <a:pPr marL="0" indent="0" algn="just" rtl="0">
              <a:spcBef>
                <a:spcPts val="1000"/>
              </a:spcBef>
              <a:spcAft>
                <a:spcPts val="0"/>
              </a:spcAft>
              <a:buNone/>
            </a:pPr>
            <a:endParaRPr lang="es-MX" sz="2800" dirty="0"/>
          </a:p>
          <a:p>
            <a:pPr marL="0" indent="0" algn="just" rtl="0">
              <a:spcBef>
                <a:spcPts val="1000"/>
              </a:spcBef>
              <a:spcAft>
                <a:spcPts val="0"/>
              </a:spcAft>
              <a:buNone/>
            </a:pPr>
            <a:endParaRPr lang="es-MX" dirty="0"/>
          </a:p>
          <a:p>
            <a:pPr marL="0" indent="0" rtl="0">
              <a:spcBef>
                <a:spcPts val="1000"/>
              </a:spcBef>
              <a:spcAft>
                <a:spcPts val="0"/>
              </a:spcAft>
              <a:buNone/>
            </a:pPr>
            <a:br>
              <a:rPr lang="es-MX" sz="2800" dirty="0"/>
            </a:br>
            <a:r>
              <a:rPr lang="es-MX" sz="3600" dirty="0"/>
              <a:t>  </a:t>
            </a:r>
            <a:r>
              <a:rPr lang="es-MX" sz="5600" dirty="0"/>
              <a:t>1</a:t>
            </a:r>
            <a:r>
              <a:rPr lang="es-MX" sz="6400" dirty="0"/>
              <a:t>.- </a:t>
            </a:r>
            <a:r>
              <a:rPr lang="es-MX" sz="5600" b="0" i="0" u="none" strike="noStrike" dirty="0">
                <a:solidFill>
                  <a:srgbClr val="1F3864"/>
                </a:solidFill>
                <a:effectLst/>
                <a:latin typeface="Arial" panose="020B0604020202020204" pitchFamily="34" charset="0"/>
                <a:cs typeface="Arial" panose="020B0604020202020204" pitchFamily="34" charset="0"/>
              </a:rPr>
              <a:t>Contar con convenio en relación a Prácticas Profesionales. </a:t>
            </a:r>
            <a:endParaRPr lang="es-MX" sz="5600" b="0" dirty="0">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De no contar con ello o requerir una renovación comunicarse a la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Unidad de Vinculación.</a:t>
            </a:r>
            <a:endParaRPr lang="es-MX" sz="5600" b="0" dirty="0">
              <a:effectLst/>
              <a:latin typeface="Arial" panose="020B0604020202020204" pitchFamily="34" charset="0"/>
              <a:cs typeface="Arial" panose="020B0604020202020204" pitchFamily="34" charset="0"/>
            </a:endParaRPr>
          </a:p>
          <a:p>
            <a:pPr marL="0" indent="0">
              <a:buNone/>
            </a:pPr>
            <a:endParaRPr lang="es-MX" sz="4000" b="1" dirty="0">
              <a:solidFill>
                <a:srgbClr val="212529"/>
              </a:solidFill>
              <a:latin typeface="Segoe UI" panose="020B0502040204020203" pitchFamily="34" charset="0"/>
            </a:endParaRPr>
          </a:p>
          <a:p>
            <a:pPr marL="0" indent="0">
              <a:buNone/>
            </a:pPr>
            <a:r>
              <a:rPr lang="es-MX" sz="5600" b="0" i="0" u="none" strike="noStrike" dirty="0">
                <a:solidFill>
                  <a:srgbClr val="595959"/>
                </a:solidFill>
                <a:effectLst/>
                <a:latin typeface="Arial" panose="020B0604020202020204" pitchFamily="34" charset="0"/>
                <a:cs typeface="Arial" panose="020B0604020202020204" pitchFamily="34" charset="0"/>
              </a:rPr>
              <a:t> 2.-</a:t>
            </a:r>
            <a:r>
              <a:rPr lang="es-MX" sz="5600" b="0" i="0" u="none" strike="noStrike" dirty="0">
                <a:solidFill>
                  <a:srgbClr val="1F3864"/>
                </a:solidFill>
                <a:effectLst/>
                <a:latin typeface="Arial" panose="020B0604020202020204" pitchFamily="34" charset="0"/>
                <a:cs typeface="Arial" panose="020B0604020202020204" pitchFamily="34" charset="0"/>
              </a:rPr>
              <a:t> Solicitar practicantes a través del llenado en línea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“Registrar Programa”.  (link para el </a:t>
            </a:r>
            <a:r>
              <a:rPr lang="es-MX" sz="5600" dirty="0">
                <a:solidFill>
                  <a:srgbClr val="1F3864"/>
                </a:solidFill>
                <a:latin typeface="Arial" panose="020B0604020202020204" pitchFamily="34" charset="0"/>
                <a:cs typeface="Arial" panose="020B0604020202020204" pitchFamily="34" charset="0"/>
              </a:rPr>
              <a:t>registro de programa): </a:t>
            </a: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  http://practicas-profesionales.cuvalles.udg.mx/</a:t>
            </a:r>
            <a:endPar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indent="0" algn="ctr">
              <a:buNone/>
            </a:pPr>
            <a:r>
              <a:rPr kumimoji="0" lang="es-MX" altLang="es-MX" sz="5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    https://www.cuvalles.udg.mx/</a:t>
            </a:r>
            <a:endParaRPr lang="es-MX" altLang="es-MX" sz="5600" dirty="0">
              <a:solidFill>
                <a:srgbClr val="1155CC"/>
              </a:solidFill>
              <a:latin typeface="Arial" panose="020B0604020202020204" pitchFamily="34" charset="0"/>
              <a:cs typeface="Arial" panose="020B0604020202020204" pitchFamily="34" charset="0"/>
            </a:endParaRPr>
          </a:p>
          <a:p>
            <a:pPr marL="0" indent="0" algn="ctr" rtl="0">
              <a:spcBef>
                <a:spcPts val="1000"/>
              </a:spcBef>
              <a:spcAft>
                <a:spcPts val="0"/>
              </a:spcAft>
              <a:buNone/>
            </a:pPr>
            <a:endParaRPr lang="es-MX" sz="5600" b="0" i="0" u="none" strike="noStrike" dirty="0">
              <a:solidFill>
                <a:srgbClr val="1F3864"/>
              </a:solidFill>
              <a:effectLst/>
              <a:latin typeface="Arial" panose="020B0604020202020204" pitchFamily="34" charset="0"/>
              <a:cs typeface="Arial" panose="020B0604020202020204" pitchFamily="34" charset="0"/>
            </a:endParaRP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  3.- El proyecto donde se vincularan los estudiantes debe </a:t>
            </a:r>
          </a:p>
          <a:p>
            <a:pPr marL="0" indent="0" rtl="0">
              <a:spcBef>
                <a:spcPts val="1000"/>
              </a:spcBef>
              <a:spcAft>
                <a:spcPts val="0"/>
              </a:spcAft>
              <a:buNone/>
            </a:pPr>
            <a:r>
              <a:rPr lang="es-MX" sz="5600" b="0" i="0" u="none" strike="noStrike" dirty="0">
                <a:solidFill>
                  <a:srgbClr val="1F3864"/>
                </a:solidFill>
                <a:effectLst/>
                <a:latin typeface="Arial" panose="020B0604020202020204" pitchFamily="34" charset="0"/>
                <a:cs typeface="Arial" panose="020B0604020202020204" pitchFamily="34" charset="0"/>
              </a:rPr>
              <a:t>de tener </a:t>
            </a:r>
            <a:r>
              <a:rPr lang="es-MX" sz="5600" b="0" i="0" u="sng" strike="noStrike" dirty="0">
                <a:solidFill>
                  <a:srgbClr val="1F3864"/>
                </a:solidFill>
                <a:effectLst/>
                <a:latin typeface="Arial" panose="020B0604020202020204" pitchFamily="34" charset="0"/>
                <a:cs typeface="Arial" panose="020B0604020202020204" pitchFamily="34" charset="0"/>
              </a:rPr>
              <a:t>relación con su perfil y contribuir a su formación académica</a:t>
            </a:r>
            <a:r>
              <a:rPr lang="es-MX" sz="5600" u="sng" dirty="0">
                <a:solidFill>
                  <a:srgbClr val="1F3864"/>
                </a:solidFill>
                <a:latin typeface="Arial" panose="020B0604020202020204" pitchFamily="34" charset="0"/>
                <a:cs typeface="Arial" panose="020B0604020202020204" pitchFamily="34" charset="0"/>
              </a:rPr>
              <a:t>.</a:t>
            </a:r>
            <a:endParaRPr lang="es-MX" sz="5600" b="0" i="0" u="sng" strike="noStrike" dirty="0">
              <a:solidFill>
                <a:srgbClr val="1F3864"/>
              </a:solidFill>
              <a:effectLst/>
              <a:latin typeface="Arial" panose="020B0604020202020204" pitchFamily="34" charset="0"/>
              <a:cs typeface="Arial" panose="020B0604020202020204" pitchFamily="34" charset="0"/>
            </a:endParaRPr>
          </a:p>
          <a:p>
            <a:pPr marL="0" indent="0" rtl="0" fontAlgn="base">
              <a:spcBef>
                <a:spcPts val="1000"/>
              </a:spcBef>
              <a:spcAft>
                <a:spcPts val="0"/>
              </a:spcAft>
              <a:buNone/>
            </a:pPr>
            <a:br>
              <a:rPr lang="es-MX" sz="5600" b="0" u="sng" dirty="0">
                <a:effectLst/>
                <a:latin typeface="Arial" panose="020B0604020202020204" pitchFamily="34" charset="0"/>
                <a:cs typeface="Arial" panose="020B0604020202020204" pitchFamily="34" charset="0"/>
              </a:rPr>
            </a:br>
            <a:endParaRPr lang="es-MX" sz="5600" b="0" u="sng" dirty="0">
              <a:effectLst/>
              <a:latin typeface="Arial" panose="020B0604020202020204" pitchFamily="34" charset="0"/>
              <a:cs typeface="Arial" panose="020B0604020202020204" pitchFamily="34" charset="0"/>
            </a:endParaRPr>
          </a:p>
          <a:p>
            <a:pPr marL="0" indent="0">
              <a:buNone/>
            </a:pPr>
            <a:br>
              <a:rPr lang="es-MX" sz="3400" b="0" dirty="0">
                <a:effectLst/>
              </a:rPr>
            </a:br>
            <a:endParaRPr lang="es-MX" sz="3400" dirty="0">
              <a:latin typeface="Arial Narrow" panose="020B0606020202030204" pitchFamily="34" charset="0"/>
            </a:endParaRPr>
          </a:p>
        </p:txBody>
      </p:sp>
      <p:sp>
        <p:nvSpPr>
          <p:cNvPr id="6" name="Marcador de texto 5">
            <a:extLst>
              <a:ext uri="{FF2B5EF4-FFF2-40B4-BE49-F238E27FC236}">
                <a16:creationId xmlns:a16="http://schemas.microsoft.com/office/drawing/2014/main" id="{01D642E6-BF58-4FBB-BBE8-066D1FFC3AD0}"/>
              </a:ext>
            </a:extLst>
          </p:cNvPr>
          <p:cNvSpPr>
            <a:spLocks noGrp="1"/>
          </p:cNvSpPr>
          <p:nvPr>
            <p:ph type="body" sz="quarter" idx="3"/>
          </p:nvPr>
        </p:nvSpPr>
        <p:spPr>
          <a:xfrm>
            <a:off x="6172200" y="1487293"/>
            <a:ext cx="5183188" cy="426358"/>
          </a:xfrm>
        </p:spPr>
        <p:txBody>
          <a:bodyPr/>
          <a:lstStyle/>
          <a:p>
            <a:pPr algn="ctr"/>
            <a:r>
              <a:rPr lang="es-MX" sz="1400" dirty="0">
                <a:solidFill>
                  <a:srgbClr val="1F3864"/>
                </a:solidFill>
                <a:latin typeface="Arial" panose="020B0604020202020204" pitchFamily="34" charset="0"/>
              </a:rPr>
              <a:t>Seguimiento</a:t>
            </a:r>
          </a:p>
        </p:txBody>
      </p:sp>
      <p:sp>
        <p:nvSpPr>
          <p:cNvPr id="8" name="Marcador de contenido 7">
            <a:extLst>
              <a:ext uri="{FF2B5EF4-FFF2-40B4-BE49-F238E27FC236}">
                <a16:creationId xmlns:a16="http://schemas.microsoft.com/office/drawing/2014/main" id="{A56DFFFD-F485-4277-82E0-0B52AEBFB139}"/>
              </a:ext>
            </a:extLst>
          </p:cNvPr>
          <p:cNvSpPr>
            <a:spLocks noGrp="1"/>
          </p:cNvSpPr>
          <p:nvPr>
            <p:ph sz="quarter" idx="4"/>
          </p:nvPr>
        </p:nvSpPr>
        <p:spPr>
          <a:xfrm>
            <a:off x="6172199" y="2078716"/>
            <a:ext cx="5424443" cy="4110947"/>
          </a:xfrm>
        </p:spPr>
        <p:txBody>
          <a:bodyPr>
            <a:noAutofit/>
          </a:bodyPr>
          <a:lstStyle/>
          <a:p>
            <a:pPr marL="0" indent="0" algn="just" rtl="0">
              <a:spcBef>
                <a:spcPts val="1000"/>
              </a:spcBef>
              <a:spcAft>
                <a:spcPts val="0"/>
              </a:spcAft>
              <a:buNone/>
            </a:pPr>
            <a:r>
              <a:rPr lang="es-MX" sz="1200" b="1" dirty="0">
                <a:solidFill>
                  <a:schemeClr val="accent1">
                    <a:lumMod val="50000"/>
                  </a:schemeClr>
                </a:solidFill>
                <a:latin typeface="Arial" panose="020B0604020202020204" pitchFamily="34" charset="0"/>
              </a:rPr>
              <a:t>4</a:t>
            </a:r>
            <a:r>
              <a:rPr lang="es-MX" sz="1200" b="1"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Los estudiantes interesados en realizar su estancia de prácticas profesionales en su dependencia se acercarán a Ustedes, misma visita en la que Ustedes les realizarán una entrevista con base a sus intereses. </a:t>
            </a:r>
          </a:p>
          <a:p>
            <a:pPr marL="0" indent="0" algn="just" rtl="0">
              <a:spcBef>
                <a:spcPts val="1000"/>
              </a:spcBef>
              <a:spcAft>
                <a:spcPts val="0"/>
              </a:spcAft>
              <a:buNone/>
            </a:pPr>
            <a:r>
              <a:rPr lang="es-MX" sz="1200" b="1" u="none" strike="noStrike" dirty="0">
                <a:solidFill>
                  <a:srgbClr val="1F3864"/>
                </a:solidFill>
                <a:effectLst/>
                <a:latin typeface="Arial" panose="020B0604020202020204" pitchFamily="34" charset="0"/>
              </a:rPr>
              <a:t>5.- De ser aceptados elaborarán al estudiante un oficio de aceptación en hoja membretada, firmado y sellado. ( formato en la pagina de prácticas profesionales ).</a:t>
            </a:r>
          </a:p>
          <a:p>
            <a:pPr marL="0" indent="0" algn="just" rtl="0">
              <a:spcBef>
                <a:spcPts val="1000"/>
              </a:spcBef>
              <a:spcAft>
                <a:spcPts val="0"/>
              </a:spcAft>
              <a:buNone/>
            </a:pPr>
            <a:r>
              <a:rPr lang="es-MX" sz="1200" b="1" i="1" dirty="0">
                <a:solidFill>
                  <a:srgbClr val="1F3864"/>
                </a:solidFill>
                <a:latin typeface="Arial" panose="020B0604020202020204" pitchFamily="34" charset="0"/>
              </a:rPr>
              <a:t>En estas fechas:</a:t>
            </a:r>
          </a:p>
          <a:p>
            <a:pPr marL="0" indent="0" algn="just" rtl="0">
              <a:spcBef>
                <a:spcPts val="1000"/>
              </a:spcBef>
              <a:spcAft>
                <a:spcPts val="0"/>
              </a:spcAft>
              <a:buNone/>
            </a:pPr>
            <a:r>
              <a:rPr lang="es-MX" sz="1400" b="1" dirty="0">
                <a:solidFill>
                  <a:srgbClr val="FF0000"/>
                </a:solidFill>
                <a:latin typeface="Adobe Devanagari" panose="02040503050201020203" pitchFamily="18" charset="0"/>
                <a:cs typeface="Adobe Devanagari" panose="02040503050201020203" pitchFamily="18" charset="0"/>
              </a:rPr>
              <a:t>Entrega de oficio de aceptación por parte de la dependencia, ya que el estudiante tenga su registro en su plaza que eligió.</a:t>
            </a:r>
            <a:endParaRPr lang="es-MX" sz="1200" b="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1" i="1" dirty="0">
              <a:solidFill>
                <a:srgbClr val="1F3864"/>
              </a:solidFill>
              <a:latin typeface="Arial" panose="020B0604020202020204" pitchFamily="34" charset="0"/>
            </a:endParaRPr>
          </a:p>
          <a:p>
            <a:pPr marL="0" indent="0" algn="just" rtl="0">
              <a:spcBef>
                <a:spcPts val="1000"/>
              </a:spcBef>
              <a:spcAft>
                <a:spcPts val="0"/>
              </a:spcAft>
              <a:buNone/>
            </a:pPr>
            <a:endParaRPr lang="es-MX" sz="1200" b="0" dirty="0">
              <a:effectLst/>
            </a:endParaRPr>
          </a:p>
          <a:p>
            <a:pPr marL="0" indent="0" algn="just" rtl="0">
              <a:spcBef>
                <a:spcPts val="1000"/>
              </a:spcBef>
              <a:spcAft>
                <a:spcPts val="0"/>
              </a:spcAft>
              <a:buNone/>
            </a:pPr>
            <a:endParaRPr lang="es-MX" sz="1200" b="1" i="0" u="none" strike="noStrike" dirty="0">
              <a:solidFill>
                <a:schemeClr val="accent1">
                  <a:lumMod val="50000"/>
                </a:schemeClr>
              </a:solidFill>
              <a:effectLst/>
              <a:latin typeface="Arial" panose="020B0604020202020204" pitchFamily="34" charset="0"/>
            </a:endParaRPr>
          </a:p>
          <a:p>
            <a:pPr marL="0" indent="0" algn="just" rtl="0">
              <a:spcBef>
                <a:spcPts val="1000"/>
              </a:spcBef>
              <a:spcAft>
                <a:spcPts val="0"/>
              </a:spcAft>
              <a:buNone/>
            </a:pPr>
            <a:r>
              <a:rPr lang="es-MX" sz="1200" b="1" i="0" u="none" strike="noStrike" dirty="0">
                <a:solidFill>
                  <a:schemeClr val="accent1">
                    <a:lumMod val="50000"/>
                  </a:schemeClr>
                </a:solidFill>
                <a:effectLst/>
                <a:latin typeface="Arial" panose="020B0604020202020204" pitchFamily="34" charset="0"/>
              </a:rPr>
              <a:t>5.-</a:t>
            </a:r>
            <a:r>
              <a:rPr lang="es-MX" sz="1200" b="0" i="0" u="none" strike="noStrike" dirty="0">
                <a:solidFill>
                  <a:schemeClr val="accent1">
                    <a:lumMod val="50000"/>
                  </a:schemeClr>
                </a:solidFill>
                <a:effectLst/>
                <a:latin typeface="Arial" panose="020B0604020202020204" pitchFamily="34" charset="0"/>
              </a:rPr>
              <a:t> </a:t>
            </a:r>
            <a:r>
              <a:rPr lang="es-MX" sz="1200" b="0" i="0" u="none" strike="noStrike" dirty="0">
                <a:solidFill>
                  <a:srgbClr val="1F3864"/>
                </a:solidFill>
                <a:effectLst/>
                <a:latin typeface="Arial" panose="020B0604020202020204" pitchFamily="34" charset="0"/>
              </a:rPr>
              <a:t>Firmar y sellar los documentos necesarios para liberar sus prácticas profesionales.</a:t>
            </a:r>
            <a:endParaRPr lang="es-MX" sz="1200" b="0" dirty="0">
              <a:effectLst/>
            </a:endParaRPr>
          </a:p>
          <a:p>
            <a:pPr marL="0" indent="0">
              <a:buNone/>
            </a:pPr>
            <a:br>
              <a:rPr lang="es-MX" sz="1200" b="0" dirty="0">
                <a:effectLst/>
              </a:rPr>
            </a:br>
            <a:endParaRPr lang="es-MX" sz="1200"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graphicFrame>
        <p:nvGraphicFramePr>
          <p:cNvPr id="11" name="Tabla 10">
            <a:extLst>
              <a:ext uri="{FF2B5EF4-FFF2-40B4-BE49-F238E27FC236}">
                <a16:creationId xmlns:a16="http://schemas.microsoft.com/office/drawing/2014/main" id="{99B0BD93-909E-4FD1-A106-C7C2B66016DA}"/>
              </a:ext>
            </a:extLst>
          </p:cNvPr>
          <p:cNvGraphicFramePr>
            <a:graphicFrameLocks noGrp="1"/>
          </p:cNvGraphicFramePr>
          <p:nvPr>
            <p:extLst>
              <p:ext uri="{D42A27DB-BD31-4B8C-83A1-F6EECF244321}">
                <p14:modId xmlns:p14="http://schemas.microsoft.com/office/powerpoint/2010/main" val="314262616"/>
              </p:ext>
            </p:extLst>
          </p:nvPr>
        </p:nvGraphicFramePr>
        <p:xfrm>
          <a:off x="6657174" y="4153929"/>
          <a:ext cx="4674549" cy="1360170"/>
        </p:xfrm>
        <a:graphic>
          <a:graphicData uri="http://schemas.openxmlformats.org/drawingml/2006/table">
            <a:tbl>
              <a:tblPr>
                <a:tableStyleId>{5C22544A-7EE6-4342-B048-85BDC9FD1C3A}</a:tableStyleId>
              </a:tblPr>
              <a:tblGrid>
                <a:gridCol w="1342196">
                  <a:extLst>
                    <a:ext uri="{9D8B030D-6E8A-4147-A177-3AD203B41FA5}">
                      <a16:colId xmlns:a16="http://schemas.microsoft.com/office/drawing/2014/main" val="3805696430"/>
                    </a:ext>
                  </a:extLst>
                </a:gridCol>
                <a:gridCol w="1752131">
                  <a:extLst>
                    <a:ext uri="{9D8B030D-6E8A-4147-A177-3AD203B41FA5}">
                      <a16:colId xmlns:a16="http://schemas.microsoft.com/office/drawing/2014/main" val="2697466523"/>
                    </a:ext>
                  </a:extLst>
                </a:gridCol>
                <a:gridCol w="1580222">
                  <a:extLst>
                    <a:ext uri="{9D8B030D-6E8A-4147-A177-3AD203B41FA5}">
                      <a16:colId xmlns:a16="http://schemas.microsoft.com/office/drawing/2014/main" val="2844695834"/>
                    </a:ext>
                  </a:extLst>
                </a:gridCol>
              </a:tblGrid>
              <a:tr h="439849">
                <a:tc>
                  <a:txBody>
                    <a:bodyPr/>
                    <a:lstStyle/>
                    <a:p>
                      <a:pPr algn="ctr" fontAlgn="ctr"/>
                      <a:r>
                        <a:rPr lang="es-MX" sz="1100" b="1" u="none" strike="noStrike" dirty="0">
                          <a:solidFill>
                            <a:srgbClr val="323E48"/>
                          </a:solidFill>
                          <a:effectLst/>
                        </a:rPr>
                        <a:t>Publicación de oferta</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tc>
                  <a:txBody>
                    <a:bodyPr/>
                    <a:lstStyle/>
                    <a:p>
                      <a:pPr algn="ctr" fontAlgn="ctr"/>
                      <a:r>
                        <a:rPr lang="es-MX" sz="1100" b="1" i="0" dirty="0">
                          <a:solidFill>
                            <a:srgbClr val="323E48"/>
                          </a:solidFill>
                          <a:effectLst/>
                          <a:latin typeface="Segoe UI" panose="020B0502040204020203" pitchFamily="34" charset="0"/>
                        </a:rPr>
                        <a:t>del 21 de enero al 24 de febrero 2026</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tc>
                  <a:txBody>
                    <a:bodyPr/>
                    <a:lstStyle/>
                    <a:p>
                      <a:pPr algn="ctr" fontAlgn="ctr"/>
                      <a:r>
                        <a:rPr lang="es-MX" sz="1100" b="1" u="none" strike="noStrike" dirty="0">
                          <a:solidFill>
                            <a:srgbClr val="323E48"/>
                          </a:solidFill>
                          <a:effectLst/>
                        </a:rPr>
                        <a:t>Área de Prácticas Profesionales a través del SAPP</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extLst>
                  <a:ext uri="{0D108BD9-81ED-4DB2-BD59-A6C34878D82A}">
                    <a16:rowId xmlns:a16="http://schemas.microsoft.com/office/drawing/2014/main" val="1411811630"/>
                  </a:ext>
                </a:extLst>
              </a:tr>
              <a:tr h="727631">
                <a:tc>
                  <a:txBody>
                    <a:bodyPr/>
                    <a:lstStyle/>
                    <a:p>
                      <a:pPr algn="ctr" fontAlgn="ctr"/>
                      <a:r>
                        <a:rPr lang="es-MX" sz="1100" b="1" u="none" strike="noStrike" dirty="0">
                          <a:solidFill>
                            <a:srgbClr val="323E48"/>
                          </a:solidFill>
                          <a:effectLst/>
                        </a:rPr>
                        <a:t>Entrega de oficio de asignación de plaza</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tc>
                  <a:txBody>
                    <a:bodyPr/>
                    <a:lstStyle/>
                    <a:p>
                      <a:pPr algn="ctr" fontAlgn="ctr"/>
                      <a:r>
                        <a:rPr lang="es-MX" sz="1100" b="1" i="0" dirty="0">
                          <a:solidFill>
                            <a:srgbClr val="323E48"/>
                          </a:solidFill>
                          <a:effectLst/>
                          <a:latin typeface="Segoe UI" panose="020B0502040204020203" pitchFamily="34" charset="0"/>
                        </a:rPr>
                        <a:t>del 23 de enero al 24 de febrero 2026 (inicio de prácticas a partir de que tengas tu oficio de asignación.</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tc>
                  <a:txBody>
                    <a:bodyPr/>
                    <a:lstStyle/>
                    <a:p>
                      <a:pPr algn="ctr" fontAlgn="ctr"/>
                      <a:r>
                        <a:rPr lang="es-MX" sz="1100" b="1" u="none" strike="noStrike" dirty="0">
                          <a:solidFill>
                            <a:srgbClr val="323E48"/>
                          </a:solidFill>
                          <a:effectLst/>
                        </a:rPr>
                        <a:t>Área de Prácticas Profesionales</a:t>
                      </a:r>
                      <a:endParaRPr lang="es-MX" sz="1100" b="1" i="0" u="none" strike="noStrike" dirty="0">
                        <a:solidFill>
                          <a:srgbClr val="323E48"/>
                        </a:solidFill>
                        <a:effectLst/>
                        <a:latin typeface="Arial Narrow" panose="020B0606020202030204" pitchFamily="34" charset="0"/>
                      </a:endParaRPr>
                    </a:p>
                  </a:txBody>
                  <a:tcPr marL="9525" marR="9525" marT="9525" marB="0" anchor="ctr">
                    <a:solidFill>
                      <a:srgbClr val="FFC000"/>
                    </a:solidFill>
                  </a:tcPr>
                </a:tc>
                <a:extLst>
                  <a:ext uri="{0D108BD9-81ED-4DB2-BD59-A6C34878D82A}">
                    <a16:rowId xmlns:a16="http://schemas.microsoft.com/office/drawing/2014/main" val="3604488223"/>
                  </a:ext>
                </a:extLst>
              </a:tr>
            </a:tbl>
          </a:graphicData>
        </a:graphic>
      </p:graphicFrame>
    </p:spTree>
    <p:extLst>
      <p:ext uri="{BB962C8B-B14F-4D97-AF65-F5344CB8AC3E}">
        <p14:creationId xmlns:p14="http://schemas.microsoft.com/office/powerpoint/2010/main" val="410668773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4" name="Marcador de texto 3">
            <a:extLst>
              <a:ext uri="{FF2B5EF4-FFF2-40B4-BE49-F238E27FC236}">
                <a16:creationId xmlns:a16="http://schemas.microsoft.com/office/drawing/2014/main" id="{9312215C-32AA-4381-9ABB-ADCBABF7898F}"/>
              </a:ext>
            </a:extLst>
          </p:cNvPr>
          <p:cNvSpPr>
            <a:spLocks noGrp="1"/>
          </p:cNvSpPr>
          <p:nvPr>
            <p:ph type="body" idx="1"/>
          </p:nvPr>
        </p:nvSpPr>
        <p:spPr>
          <a:xfrm>
            <a:off x="814388" y="1048811"/>
            <a:ext cx="5183188" cy="600119"/>
          </a:xfrm>
        </p:spPr>
        <p:txBody>
          <a:bodyPr>
            <a:normAutofit fontScale="92500" lnSpcReduction="20000"/>
          </a:bodyPr>
          <a:lstStyle/>
          <a:p>
            <a:pPr algn="ctr"/>
            <a:r>
              <a:rPr lang="es-MX" b="0" i="1" dirty="0">
                <a:solidFill>
                  <a:srgbClr val="C00000"/>
                </a:solidFill>
              </a:rPr>
              <a:t>Oficio de aceptación (debe ser en hoja membretada , firmado y sellado)</a:t>
            </a:r>
          </a:p>
        </p:txBody>
      </p:sp>
      <p:sp>
        <p:nvSpPr>
          <p:cNvPr id="8" name="Marcador de texto 7">
            <a:extLst>
              <a:ext uri="{FF2B5EF4-FFF2-40B4-BE49-F238E27FC236}">
                <a16:creationId xmlns:a16="http://schemas.microsoft.com/office/drawing/2014/main" id="{D993B449-3F7C-4772-AEE0-6C110CC6EB7D}"/>
              </a:ext>
            </a:extLst>
          </p:cNvPr>
          <p:cNvSpPr>
            <a:spLocks noGrp="1"/>
          </p:cNvSpPr>
          <p:nvPr>
            <p:ph type="body" sz="quarter" idx="3"/>
          </p:nvPr>
        </p:nvSpPr>
        <p:spPr>
          <a:xfrm>
            <a:off x="6172200" y="1090569"/>
            <a:ext cx="5183188" cy="600119"/>
          </a:xfrm>
        </p:spPr>
        <p:txBody>
          <a:bodyPr>
            <a:normAutofit fontScale="92500" lnSpcReduction="20000"/>
          </a:bodyPr>
          <a:lstStyle/>
          <a:p>
            <a:pPr algn="ctr"/>
            <a:r>
              <a:rPr lang="es-MX" b="0" i="1" dirty="0">
                <a:solidFill>
                  <a:srgbClr val="C00000"/>
                </a:solidFill>
              </a:rPr>
              <a:t>Oficio de terminación (debe ser en hoja membretada, firma y sellada )</a:t>
            </a:r>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1026" name="Picture 2">
            <a:extLst>
              <a:ext uri="{FF2B5EF4-FFF2-40B4-BE49-F238E27FC236}">
                <a16:creationId xmlns:a16="http://schemas.microsoft.com/office/drawing/2014/main" id="{010A8746-DA4A-4AEE-82D3-A7FC101EE14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3648"/>
          <a:stretch/>
        </p:blipFill>
        <p:spPr bwMode="auto">
          <a:xfrm>
            <a:off x="451348" y="2055813"/>
            <a:ext cx="5568453" cy="432234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699A99D-B4EA-8E3D-61C8-64F7B9FC3D2F}"/>
              </a:ext>
            </a:extLst>
          </p:cNvPr>
          <p:cNvSpPr>
            <a:spLocks noGrp="1"/>
          </p:cNvSpPr>
          <p:nvPr>
            <p:ph sz="quarter" idx="4"/>
          </p:nvPr>
        </p:nvSpPr>
        <p:spPr>
          <a:xfrm>
            <a:off x="6853382" y="2275305"/>
            <a:ext cx="4341091" cy="3914358"/>
          </a:xfrm>
        </p:spPr>
        <p:txBody>
          <a:bodyPr/>
          <a:lstStyle/>
          <a:p>
            <a:endParaRPr lang="es-MX" dirty="0"/>
          </a:p>
        </p:txBody>
      </p:sp>
      <p:pic>
        <p:nvPicPr>
          <p:cNvPr id="10" name="Imagen 9">
            <a:extLst>
              <a:ext uri="{FF2B5EF4-FFF2-40B4-BE49-F238E27FC236}">
                <a16:creationId xmlns:a16="http://schemas.microsoft.com/office/drawing/2014/main" id="{056F4094-6321-A25F-6909-45A2D0C9BE72}"/>
              </a:ext>
            </a:extLst>
          </p:cNvPr>
          <p:cNvPicPr>
            <a:picLocks noChangeAspect="1"/>
          </p:cNvPicPr>
          <p:nvPr/>
        </p:nvPicPr>
        <p:blipFill>
          <a:blip r:embed="rId4"/>
          <a:srcRect l="33266" t="18528" r="28055" b="5647"/>
          <a:stretch>
            <a:fillRect/>
          </a:stretch>
        </p:blipFill>
        <p:spPr>
          <a:xfrm>
            <a:off x="6531791" y="1648930"/>
            <a:ext cx="4662682" cy="5141521"/>
          </a:xfrm>
          <a:prstGeom prst="rect">
            <a:avLst/>
          </a:prstGeom>
        </p:spPr>
      </p:pic>
    </p:spTree>
    <p:extLst>
      <p:ext uri="{BB962C8B-B14F-4D97-AF65-F5344CB8AC3E}">
        <p14:creationId xmlns:p14="http://schemas.microsoft.com/office/powerpoint/2010/main" val="6418511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p:nvPr>
        </p:nvSpPr>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2" name="CuadroTexto 11">
            <a:extLst>
              <a:ext uri="{FF2B5EF4-FFF2-40B4-BE49-F238E27FC236}">
                <a16:creationId xmlns:a16="http://schemas.microsoft.com/office/drawing/2014/main" id="{C2D5F0D0-774E-491C-8A2E-E56D4C312400}"/>
              </a:ext>
            </a:extLst>
          </p:cNvPr>
          <p:cNvSpPr txBox="1"/>
          <p:nvPr/>
        </p:nvSpPr>
        <p:spPr>
          <a:xfrm>
            <a:off x="2572284" y="931492"/>
            <a:ext cx="6691357" cy="369332"/>
          </a:xfrm>
          <a:prstGeom prst="rect">
            <a:avLst/>
          </a:prstGeom>
          <a:noFill/>
        </p:spPr>
        <p:txBody>
          <a:bodyPr wrap="square" rtlCol="0">
            <a:spAutoFit/>
          </a:bodyPr>
          <a:lstStyle/>
          <a:p>
            <a:pPr algn="ctr"/>
            <a:r>
              <a:rPr lang="es-MX" i="1" dirty="0">
                <a:solidFill>
                  <a:schemeClr val="accent5">
                    <a:lumMod val="50000"/>
                  </a:schemeClr>
                </a:solidFill>
              </a:rPr>
              <a:t>SOLICITUD PARA CONVENIO NUEVO Y/O RENOVACIÓN</a:t>
            </a:r>
          </a:p>
        </p:txBody>
      </p:sp>
      <p:sp>
        <p:nvSpPr>
          <p:cNvPr id="4" name="Marcador de contenido 3">
            <a:extLst>
              <a:ext uri="{FF2B5EF4-FFF2-40B4-BE49-F238E27FC236}">
                <a16:creationId xmlns:a16="http://schemas.microsoft.com/office/drawing/2014/main" id="{803D9F90-3C35-4EF7-9A7A-DBB70691751D}"/>
              </a:ext>
            </a:extLst>
          </p:cNvPr>
          <p:cNvSpPr>
            <a:spLocks noGrp="1"/>
          </p:cNvSpPr>
          <p:nvPr>
            <p:ph idx="1"/>
          </p:nvPr>
        </p:nvSpPr>
        <p:spPr>
          <a:xfrm>
            <a:off x="838200" y="1777525"/>
            <a:ext cx="10515600" cy="4399438"/>
          </a:xfrm>
        </p:spPr>
        <p:txBody>
          <a:bodyPr>
            <a:normAutofit/>
          </a:bodyPr>
          <a:lstStyle/>
          <a:p>
            <a:pPr marL="0" indent="0" algn="ctr">
              <a:buNone/>
            </a:pPr>
            <a:r>
              <a:rPr lang="es-MX" sz="2000" b="1" i="1" dirty="0">
                <a:solidFill>
                  <a:srgbClr val="212529"/>
                </a:solidFill>
                <a:effectLst/>
                <a:latin typeface="Arial Narrow" panose="020B0606020202030204" pitchFamily="34" charset="0"/>
              </a:rPr>
              <a:t>Información para entidades receptoras</a:t>
            </a:r>
          </a:p>
          <a:p>
            <a:pPr marL="0" indent="0" algn="just">
              <a:buNone/>
            </a:pPr>
            <a:br>
              <a:rPr lang="es-MX" sz="1400" dirty="0"/>
            </a:br>
            <a:r>
              <a:rPr lang="es-MX" sz="1400" b="0" i="0" dirty="0">
                <a:solidFill>
                  <a:srgbClr val="212529"/>
                </a:solidFill>
                <a:effectLst/>
                <a:latin typeface="Segoe UI" panose="020B0502040204020203" pitchFamily="34" charset="0"/>
              </a:rPr>
              <a:t>Cualquier empresa del sector privado, instituciones del sector público, universitario y social, tales como organizaciones gubernamentales, no gubernamentales (</a:t>
            </a:r>
            <a:r>
              <a:rPr lang="es-MX" sz="1400" b="0" i="0" dirty="0" err="1">
                <a:solidFill>
                  <a:srgbClr val="212529"/>
                </a:solidFill>
                <a:effectLst/>
                <a:latin typeface="Segoe UI" panose="020B0502040204020203" pitchFamily="34" charset="0"/>
              </a:rPr>
              <a:t>ONG´s</a:t>
            </a:r>
            <a:r>
              <a:rPr lang="es-MX" sz="1400" b="0" i="0" dirty="0">
                <a:solidFill>
                  <a:srgbClr val="212529"/>
                </a:solidFill>
                <a:effectLst/>
                <a:latin typeface="Segoe UI" panose="020B0502040204020203" pitchFamily="34" charset="0"/>
              </a:rPr>
              <a:t>), y algunas otras dependencias legalmente constituidas, pueden solicitar practicantes profesionales, siempre y cuando cuenten con un convenio previo.</a:t>
            </a:r>
          </a:p>
          <a:p>
            <a:pPr marL="0" indent="0" algn="just">
              <a:buNone/>
            </a:pPr>
            <a:br>
              <a:rPr lang="es-MX" sz="1400" dirty="0"/>
            </a:br>
            <a:r>
              <a:rPr lang="es-MX" sz="1400" b="0" i="0" dirty="0">
                <a:solidFill>
                  <a:srgbClr val="212529"/>
                </a:solidFill>
                <a:effectLst/>
                <a:latin typeface="Segoe UI" panose="020B0502040204020203" pitchFamily="34" charset="0"/>
              </a:rPr>
              <a:t>Concluido el convenio será necesario llenar un formulario en línea y subir el </a:t>
            </a:r>
            <a:r>
              <a:rPr lang="es-MX" sz="1400" b="1" i="0" dirty="0">
                <a:solidFill>
                  <a:srgbClr val="212529"/>
                </a:solidFill>
                <a:effectLst/>
                <a:latin typeface="Segoe UI" panose="020B0502040204020203" pitchFamily="34" charset="0"/>
              </a:rPr>
              <a:t>Programa de actividades</a:t>
            </a:r>
            <a:r>
              <a:rPr lang="es-MX" sz="1400" b="0" i="0" dirty="0">
                <a:solidFill>
                  <a:srgbClr val="212529"/>
                </a:solidFill>
                <a:effectLst/>
                <a:latin typeface="Segoe UI" panose="020B0502040204020203" pitchFamily="34" charset="0"/>
              </a:rPr>
              <a:t> en las fechas correspondientes, donde soliciten los practicantes según requieran en las diversas áreas de la entidad, dando mención el perfil y las actividades que desempeñarán los practicantes, dicho programa también tiene que ser entregado en físico en las oficinas de área de Prácticas Profesionales. Cabe resaltar que es importante que en las actividades se relacionen con el perfil que solicitan.</a:t>
            </a:r>
            <a:br>
              <a:rPr lang="es-MX" sz="1400" b="0" i="0" dirty="0">
                <a:solidFill>
                  <a:srgbClr val="212529"/>
                </a:solidFill>
                <a:effectLst/>
                <a:latin typeface="Segoe UI" panose="020B0502040204020203" pitchFamily="34" charset="0"/>
              </a:rPr>
            </a:br>
            <a:br>
              <a:rPr lang="es-MX" sz="1400" b="0" i="0" dirty="0">
                <a:solidFill>
                  <a:srgbClr val="212529"/>
                </a:solidFill>
                <a:effectLst/>
                <a:latin typeface="Segoe UI" panose="020B0502040204020203" pitchFamily="34" charset="0"/>
              </a:rPr>
            </a:br>
            <a:r>
              <a:rPr lang="es-MX" sz="1400" b="0" i="0" dirty="0">
                <a:solidFill>
                  <a:srgbClr val="212529"/>
                </a:solidFill>
                <a:effectLst/>
                <a:latin typeface="Segoe UI" panose="020B0502040204020203" pitchFamily="34" charset="0"/>
              </a:rPr>
              <a:t>Para gestionar el convenio deberán comunicarse con Mtro. Axayácatl Bravo del Río, Jefe de la Unidad de Vinculación; Tel. 375 75 8 05 00 extensión 47270, o correo: </a:t>
            </a:r>
            <a:r>
              <a:rPr lang="es-MX" sz="1400" b="0" i="0" u="none" strike="noStrike" dirty="0">
                <a:solidFill>
                  <a:srgbClr val="007BFF"/>
                </a:solidFill>
                <a:effectLst/>
                <a:latin typeface="Segoe UI" panose="020B0502040204020203" pitchFamily="34" charset="0"/>
                <a:hlinkClick r:id="rId4"/>
              </a:rPr>
              <a:t>unidad.vinculacion@valles.udg.mx</a:t>
            </a:r>
            <a:r>
              <a:rPr lang="es-MX" sz="1400" b="0" i="0" dirty="0">
                <a:solidFill>
                  <a:srgbClr val="212529"/>
                </a:solidFill>
                <a:effectLst/>
                <a:latin typeface="Segoe UI" panose="020B0502040204020203" pitchFamily="34" charset="0"/>
              </a:rPr>
              <a:t> Al cumplir con los requisitos solicitados es preciso mantenerse al pendiente para la finalización del proceso.</a:t>
            </a:r>
          </a:p>
          <a:p>
            <a:endParaRPr lang="es-MX" dirty="0"/>
          </a:p>
        </p:txBody>
      </p:sp>
    </p:spTree>
    <p:extLst>
      <p:ext uri="{BB962C8B-B14F-4D97-AF65-F5344CB8AC3E}">
        <p14:creationId xmlns:p14="http://schemas.microsoft.com/office/powerpoint/2010/main" val="42446369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988" y="1526227"/>
            <a:ext cx="8829596" cy="4966648"/>
          </a:xfrm>
          <a:prstGeom prst="rect">
            <a:avLst/>
          </a:prstGeom>
        </p:spPr>
      </p:pic>
      <p:sp>
        <p:nvSpPr>
          <p:cNvPr id="7" name="Marcador de contenido 2"/>
          <p:cNvSpPr txBox="1">
            <a:spLocks/>
          </p:cNvSpPr>
          <p:nvPr/>
        </p:nvSpPr>
        <p:spPr>
          <a:xfrm>
            <a:off x="838199" y="2745219"/>
            <a:ext cx="10446099" cy="36329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endParaRPr lang="es-ES_tradnl" sz="2000" dirty="0">
              <a:solidFill>
                <a:srgbClr val="323E48"/>
              </a:solidFill>
              <a:latin typeface="Avenir Next" charset="0"/>
              <a:ea typeface="Avenir Next" charset="0"/>
              <a:cs typeface="Avenir Next" charset="0"/>
            </a:endParaRPr>
          </a:p>
        </p:txBody>
      </p:sp>
      <p:pic>
        <p:nvPicPr>
          <p:cNvPr id="2050" name="Picture 2">
            <a:extLst>
              <a:ext uri="{FF2B5EF4-FFF2-40B4-BE49-F238E27FC236}">
                <a16:creationId xmlns:a16="http://schemas.microsoft.com/office/drawing/2014/main" id="{2780B268-F680-1079-6F99-69BDAA653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494" y="208547"/>
            <a:ext cx="1841160" cy="8820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1D2AD7-B744-5042-F757-84C82ACED130}"/>
              </a:ext>
            </a:extLst>
          </p:cNvPr>
          <p:cNvSpPr>
            <a:spLocks noGrp="1"/>
          </p:cNvSpPr>
          <p:nvPr>
            <p:ph type="title" idx="4294967295"/>
          </p:nvPr>
        </p:nvSpPr>
        <p:spPr>
          <a:xfrm>
            <a:off x="1676400" y="365125"/>
            <a:ext cx="10515600" cy="1325563"/>
          </a:xfrm>
        </p:spPr>
        <p:txBody>
          <a:bodyPr>
            <a:normAutofit fontScale="90000"/>
          </a:bodyPr>
          <a:lstStyle/>
          <a:p>
            <a:pPr algn="ctr"/>
            <a:br>
              <a:rPr lang="es-MX" sz="2400" b="1" i="0" u="none" strike="noStrike" dirty="0">
                <a:solidFill>
                  <a:srgbClr val="0070C0"/>
                </a:solidFill>
                <a:effectLst/>
                <a:latin typeface="Arial" panose="020B0604020202020204" pitchFamily="34" charset="0"/>
              </a:rPr>
            </a:br>
            <a:br>
              <a:rPr lang="es-MX" sz="2400" b="1" i="0" u="none" strike="noStrike" dirty="0">
                <a:solidFill>
                  <a:srgbClr val="0070C0"/>
                </a:solidFill>
                <a:effectLst/>
                <a:latin typeface="Arial" panose="020B0604020202020204" pitchFamily="34" charset="0"/>
              </a:rPr>
            </a:br>
            <a:endParaRPr lang="es-MX" dirty="0"/>
          </a:p>
        </p:txBody>
      </p:sp>
      <p:sp>
        <p:nvSpPr>
          <p:cNvPr id="5" name="Rectangle 1">
            <a:extLst>
              <a:ext uri="{FF2B5EF4-FFF2-40B4-BE49-F238E27FC236}">
                <a16:creationId xmlns:a16="http://schemas.microsoft.com/office/drawing/2014/main" id="{56CEF628-7452-6411-FC33-549EA3C5C28E}"/>
              </a:ext>
            </a:extLst>
          </p:cNvPr>
          <p:cNvSpPr>
            <a:spLocks noChangeArrowheads="1"/>
          </p:cNvSpPr>
          <p:nvPr/>
        </p:nvSpPr>
        <p:spPr bwMode="auto">
          <a:xfrm>
            <a:off x="7899618" y="2498123"/>
            <a:ext cx="7416581" cy="24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14" name="CuadroTexto 13">
            <a:extLst>
              <a:ext uri="{FF2B5EF4-FFF2-40B4-BE49-F238E27FC236}">
                <a16:creationId xmlns:a16="http://schemas.microsoft.com/office/drawing/2014/main" id="{EEFCF19A-302B-4481-9A5B-1213422DB619}"/>
              </a:ext>
            </a:extLst>
          </p:cNvPr>
          <p:cNvSpPr txBox="1"/>
          <p:nvPr/>
        </p:nvSpPr>
        <p:spPr>
          <a:xfrm>
            <a:off x="1622988" y="968023"/>
            <a:ext cx="7686942" cy="1815882"/>
          </a:xfrm>
          <a:prstGeom prst="rect">
            <a:avLst/>
          </a:prstGeom>
          <a:noFill/>
        </p:spPr>
        <p:txBody>
          <a:bodyPr wrap="square">
            <a:spAutoFit/>
          </a:bodyPr>
          <a:lstStyle/>
          <a:p>
            <a:pPr algn="ctr" rtl="0">
              <a:spcBef>
                <a:spcPts val="0"/>
              </a:spcBef>
              <a:spcAft>
                <a:spcPts val="0"/>
              </a:spcAft>
            </a:pPr>
            <a:r>
              <a:rPr lang="es-MX" sz="2800" b="0" i="1" u="none" strike="noStrike" dirty="0">
                <a:solidFill>
                  <a:srgbClr val="0070C0"/>
                </a:solidFill>
                <a:effectLst/>
                <a:latin typeface="Adobe Devanagari" panose="02040503050201020203" pitchFamily="18" charset="0"/>
                <a:cs typeface="Adobe Devanagari" panose="02040503050201020203" pitchFamily="18" charset="0"/>
              </a:rPr>
              <a:t>Gracias por su apoyo y colaboración para nuestros estudiantes!!!</a:t>
            </a:r>
            <a:endParaRPr lang="es-MX" sz="2800" b="0" dirty="0">
              <a:solidFill>
                <a:srgbClr val="0070C0"/>
              </a:solidFill>
              <a:effectLst/>
              <a:latin typeface="Adobe Devanagari" panose="02040503050201020203" pitchFamily="18" charset="0"/>
              <a:cs typeface="Adobe Devanagari" panose="02040503050201020203" pitchFamily="18" charset="0"/>
            </a:endParaRPr>
          </a:p>
          <a:p>
            <a:br>
              <a:rPr lang="es-MX" sz="2800" dirty="0">
                <a:solidFill>
                  <a:srgbClr val="0070C0"/>
                </a:solidFill>
                <a:latin typeface="Adobe Devanagari" panose="02040503050201020203" pitchFamily="18" charset="0"/>
                <a:cs typeface="Adobe Devanagari" panose="02040503050201020203" pitchFamily="18" charset="0"/>
              </a:rPr>
            </a:br>
            <a:endParaRPr lang="es-MX" sz="2800" dirty="0">
              <a:solidFill>
                <a:srgbClr val="0070C0"/>
              </a:solidFill>
              <a:latin typeface="Adobe Devanagari" panose="02040503050201020203" pitchFamily="18" charset="0"/>
              <a:cs typeface="Adobe Devanagari" panose="02040503050201020203" pitchFamily="18" charset="0"/>
            </a:endParaRPr>
          </a:p>
        </p:txBody>
      </p:sp>
      <p:pic>
        <p:nvPicPr>
          <p:cNvPr id="2052" name="Picture 4">
            <a:extLst>
              <a:ext uri="{FF2B5EF4-FFF2-40B4-BE49-F238E27FC236}">
                <a16:creationId xmlns:a16="http://schemas.microsoft.com/office/drawing/2014/main" id="{E7CA5AE2-995E-4BE0-9FF5-7981592E2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446" y="1876398"/>
            <a:ext cx="6943107" cy="416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78498"/>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6771</TotalTime>
  <Words>707</Words>
  <Application>Microsoft Office PowerPoint</Application>
  <PresentationFormat>Panorámica</PresentationFormat>
  <Paragraphs>65</Paragraphs>
  <Slides>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Adobe Devanagari</vt:lpstr>
      <vt:lpstr>Arial</vt:lpstr>
      <vt:lpstr>Arial Narrow</vt:lpstr>
      <vt:lpstr>Avenir Next</vt:lpstr>
      <vt:lpstr>Calibri</vt:lpstr>
      <vt:lpstr>Calibri Light</vt:lpstr>
      <vt:lpstr>Gandhi Sans</vt:lpstr>
      <vt:lpstr>Noto Sans Symbols</vt:lpstr>
      <vt:lpstr>Segoe UI</vt:lpstr>
      <vt:lpstr>Tema de Office</vt:lpstr>
      <vt:lpstr>Presentación de PowerPoint</vt:lpstr>
      <vt:lpstr>  PROCESO DE REGISTRO </vt:lpstr>
      <vt:lpstr>   </vt:lpstr>
      <vt:lpstr>Al guardar visualiza esta imagen es correcto !!! verificando que se haya generado el folio del programa en el apartado de mis programas! </vt:lpstr>
      <vt:lpstr> Información para Dependencias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Carolina Zepeda</cp:lastModifiedBy>
  <cp:revision>287</cp:revision>
  <cp:lastPrinted>2020-01-20T19:13:25Z</cp:lastPrinted>
  <dcterms:created xsi:type="dcterms:W3CDTF">2019-07-23T18:31:28Z</dcterms:created>
  <dcterms:modified xsi:type="dcterms:W3CDTF">2025-11-13T17:02:32Z</dcterms:modified>
</cp:coreProperties>
</file>