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07" r:id="rId2"/>
    <p:sldId id="508" r:id="rId3"/>
    <p:sldId id="510" r:id="rId4"/>
    <p:sldId id="511" r:id="rId5"/>
    <p:sldId id="512" r:id="rId6"/>
    <p:sldId id="509" r:id="rId7"/>
    <p:sldId id="513" r:id="rId8"/>
  </p:sldIdLst>
  <p:sldSz cx="12192000" cy="6858000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3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3"/>
  </p:normalViewPr>
  <p:slideViewPr>
    <p:cSldViewPr snapToGrid="0" snapToObjects="1">
      <p:cViewPr varScale="1">
        <p:scale>
          <a:sx n="83" d="100"/>
          <a:sy n="83" d="100"/>
        </p:scale>
        <p:origin x="59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00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6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970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58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119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85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747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6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11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D7E9-898F-964E-BC5E-1AA17C0711AF}" type="datetimeFigureOut">
              <a:rPr lang="es-ES_tradnl" smtClean="0"/>
              <a:t>24/03/2026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78A0-15A4-5C41-881B-799833271D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25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ticas-profesionales.cuvalles.udg.mx/upload/static/documentos_estudiantes/formato_de_primer_reporte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racticas-profesionales.cuvalles.udg.mx/upload/static/documentos_estudiantes/bitacora_de_registro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ticas-profesionales.cuvalles.udg.mx/upload/static/documentos_estudiantes/segundo_y_ultimo_reporte_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racticas-profesionales.cuvalles.udg.mx/upload/static/documentos_estudiantes/bitacora_de_registro.docx" TargetMode="External"/><Relationship Id="rId5" Type="http://schemas.openxmlformats.org/officeDocument/2006/relationships/hyperlink" Target="https://bit.ly/3kt1KyY" TargetMode="External"/><Relationship Id="rId4" Type="http://schemas.openxmlformats.org/officeDocument/2006/relationships/hyperlink" Target="http://www.practicas-profesionales.cuvalles.udg.mx/upload/static/documentos_estudiantes/evaluacion_del_practicante_a_la_entidad_receptora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AE627F6-D2BD-F7FF-B7AA-E3F33799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EF2967B-968A-43D4-BC6F-07966D04AF2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79513"/>
            <a:ext cx="10512425" cy="1325562"/>
          </a:xfrm>
        </p:spPr>
        <p:txBody>
          <a:bodyPr>
            <a:normAutofit fontScale="32500" lnSpcReduction="20000"/>
          </a:bodyPr>
          <a:lstStyle/>
          <a:p>
            <a:pPr algn="ctr"/>
            <a:endParaRPr lang="es-MX" sz="2000" dirty="0">
              <a:solidFill>
                <a:schemeClr val="accent5"/>
              </a:solidFill>
            </a:endParaRPr>
          </a:p>
          <a:p>
            <a:pPr algn="ctr"/>
            <a:r>
              <a:rPr lang="es-MX" sz="6400" b="1" dirty="0">
                <a:solidFill>
                  <a:schemeClr val="accent5"/>
                </a:solidFill>
              </a:rPr>
              <a:t>ETAPA ENTREGA DE REPORTES EN PLATAFORMA </a:t>
            </a:r>
          </a:p>
          <a:p>
            <a:r>
              <a:rPr lang="es-MX" sz="6400" b="1" dirty="0">
                <a:solidFill>
                  <a:schemeClr val="accent5"/>
                </a:solidFill>
              </a:rPr>
              <a:t>1.- ingresar con tu código de estudiante y nip.</a:t>
            </a:r>
          </a:p>
          <a:p>
            <a:r>
              <a:rPr lang="es-MX" sz="6400" b="1" dirty="0">
                <a:solidFill>
                  <a:schemeClr val="accent5"/>
                </a:solidFill>
              </a:rPr>
              <a:t>2.- mis reportes</a:t>
            </a:r>
          </a:p>
          <a:p>
            <a:endParaRPr lang="es-MX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1AEEDE-2912-01F1-68CE-3C4D5EF861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67" t="10433" b="5299"/>
          <a:stretch>
            <a:fillRect/>
          </a:stretch>
        </p:blipFill>
        <p:spPr>
          <a:xfrm>
            <a:off x="2364510" y="2161308"/>
            <a:ext cx="9458036" cy="4442691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589D410-A960-0192-21F4-3A151D88455D}"/>
              </a:ext>
            </a:extLst>
          </p:cNvPr>
          <p:cNvCxnSpPr>
            <a:cxnSpLocks/>
          </p:cNvCxnSpPr>
          <p:nvPr/>
        </p:nvCxnSpPr>
        <p:spPr>
          <a:xfrm flipH="1" flipV="1">
            <a:off x="5532581" y="2975695"/>
            <a:ext cx="3260437" cy="876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AE627F6-D2BD-F7FF-B7AA-E3F33799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83"/>
            <a:ext cx="10515600" cy="1293523"/>
          </a:xfrm>
        </p:spPr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EF2967B-968A-43D4-BC6F-07966D04AF2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37309" y="1090614"/>
            <a:ext cx="11554691" cy="60007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accent5"/>
                </a:solidFill>
              </a:rPr>
              <a:t>3.- Clic en la plaza que elegiste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accent5"/>
                </a:solidFill>
              </a:rPr>
              <a:t>4.- Agregar el reporte que corresponde (parcial o final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7E15C39-82A9-4FFF-0425-112F9CD8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66" t="8889" r="10852" b="4973"/>
          <a:stretch>
            <a:fillRect/>
          </a:stretch>
        </p:blipFill>
        <p:spPr>
          <a:xfrm>
            <a:off x="443344" y="1690688"/>
            <a:ext cx="11453091" cy="4968730"/>
          </a:xfrm>
          <a:prstGeom prst="rect">
            <a:avLst/>
          </a:prstGeom>
        </p:spPr>
      </p:pic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BCC63A99-621D-2A98-40D0-16808FA1E392}"/>
              </a:ext>
            </a:extLst>
          </p:cNvPr>
          <p:cNvSpPr/>
          <p:nvPr/>
        </p:nvSpPr>
        <p:spPr>
          <a:xfrm>
            <a:off x="10210800" y="3327617"/>
            <a:ext cx="452582" cy="84743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2D1EC0F9-EAB8-2D57-8070-7AE38F9758C4}"/>
              </a:ext>
            </a:extLst>
          </p:cNvPr>
          <p:cNvSpPr/>
          <p:nvPr/>
        </p:nvSpPr>
        <p:spPr>
          <a:xfrm>
            <a:off x="7056582" y="3814618"/>
            <a:ext cx="2641600" cy="37869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84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CF366-B9D7-BA23-C459-9F055BEC5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094096-B3BF-CDFC-9EB6-F995FFCBA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0235C5E-94C1-B6B5-6FBD-8136D0FD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CE5EC11-4072-0C03-BAEE-AA80B6D359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5838" y="1090613"/>
            <a:ext cx="11206162" cy="8524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b="1" dirty="0">
                <a:solidFill>
                  <a:schemeClr val="accent5"/>
                </a:solidFill>
              </a:rPr>
              <a:t>5.-  Clic en detalle de reporte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08F73F-0E32-646C-ACC6-0A2FCC7FAD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18" t="9427" r="10151" b="15903"/>
          <a:stretch>
            <a:fillRect/>
          </a:stretch>
        </p:blipFill>
        <p:spPr>
          <a:xfrm>
            <a:off x="985838" y="1587717"/>
            <a:ext cx="9818254" cy="5120843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0D60EDCD-54A9-5745-ACFC-C6670ED89CFA}"/>
              </a:ext>
            </a:extLst>
          </p:cNvPr>
          <p:cNvSpPr/>
          <p:nvPr/>
        </p:nvSpPr>
        <p:spPr>
          <a:xfrm>
            <a:off x="9125527" y="3011055"/>
            <a:ext cx="314037" cy="14131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87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1A55B-DD80-349F-0E33-4804594E0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8C0E6B-9023-8917-0C80-132E8C70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7E8C486-C636-8AD3-1AAC-1291CD66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24B93CE-BF45-ABDF-2A06-0D4BBB0BE3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5838" y="1090613"/>
            <a:ext cx="11206162" cy="8524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b="1" dirty="0">
                <a:solidFill>
                  <a:schemeClr val="accent5"/>
                </a:solidFill>
              </a:rPr>
              <a:t>6.- Agregar el formato y reporte en PDF.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194184-7935-C2B2-3082-0327797C0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67" t="10639" r="10757" b="6533"/>
          <a:stretch>
            <a:fillRect/>
          </a:stretch>
        </p:blipFill>
        <p:spPr>
          <a:xfrm>
            <a:off x="1618673" y="1734199"/>
            <a:ext cx="8954654" cy="5080289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49B4D162-6BF2-44F8-FBD8-816D2E252361}"/>
              </a:ext>
            </a:extLst>
          </p:cNvPr>
          <p:cNvSpPr/>
          <p:nvPr/>
        </p:nvSpPr>
        <p:spPr>
          <a:xfrm>
            <a:off x="6918036" y="2992582"/>
            <a:ext cx="406400" cy="16625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62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0F379-8023-3268-C010-377939EDF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929AF9-155E-9E0E-D6F9-023F5660C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01DC9C3-E03D-ED94-F705-51B86D35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4B38824-9C6A-CC91-10F2-22C656D9F1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5838" y="1090613"/>
            <a:ext cx="11206162" cy="8524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b="1" dirty="0">
                <a:solidFill>
                  <a:schemeClr val="accent5"/>
                </a:solidFill>
              </a:rPr>
              <a:t>7.- Clic en Acción para enviar a revisión.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4046F23-DB1A-F0D8-87E0-6C6C2329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09" t="10101" r="10834" b="18518"/>
          <a:stretch>
            <a:fillRect/>
          </a:stretch>
        </p:blipFill>
        <p:spPr>
          <a:xfrm>
            <a:off x="517236" y="1700501"/>
            <a:ext cx="10917382" cy="4895274"/>
          </a:xfrm>
          <a:prstGeom prst="rect">
            <a:avLst/>
          </a:prstGeom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B74E623B-B7E5-58FE-52D9-96E06DCBF0B2}"/>
              </a:ext>
            </a:extLst>
          </p:cNvPr>
          <p:cNvSpPr/>
          <p:nvPr/>
        </p:nvSpPr>
        <p:spPr>
          <a:xfrm rot="2393175">
            <a:off x="10805060" y="3422385"/>
            <a:ext cx="701963" cy="12099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789BCB87-2C98-BAB0-D6C1-2C677DB7FF5A}"/>
              </a:ext>
            </a:extLst>
          </p:cNvPr>
          <p:cNvSpPr/>
          <p:nvPr/>
        </p:nvSpPr>
        <p:spPr>
          <a:xfrm>
            <a:off x="7777018" y="2945607"/>
            <a:ext cx="397164" cy="10714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83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AE627F6-D2BD-F7FF-B7AA-E3F33799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72732"/>
          </a:xfrm>
        </p:spPr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EF2967B-968A-43D4-BC6F-07966D04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0799"/>
            <a:ext cx="10512424" cy="835171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Documentos que debes entregar en ventanilla para liberación de prácticas profesionales.</a:t>
            </a:r>
          </a:p>
          <a:p>
            <a:endParaRPr lang="es-MX" sz="2000" dirty="0">
              <a:solidFill>
                <a:schemeClr val="accent5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60ED651-1F41-4D9B-ADA1-C4C7E9447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5970"/>
            <a:ext cx="9962096" cy="4479722"/>
          </a:xfrm>
        </p:spPr>
        <p:txBody>
          <a:bodyPr>
            <a:normAutofit/>
          </a:bodyPr>
          <a:lstStyle/>
          <a:p>
            <a:pPr algn="just"/>
            <a:r>
              <a:rPr lang="es-MX" sz="36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Reporte parcial: ( cuando cumplas el 50% de horas practicadas)</a:t>
            </a:r>
            <a:endParaRPr lang="es-MX" sz="3600" b="0" i="0" dirty="0">
              <a:solidFill>
                <a:srgbClr val="212529"/>
              </a:solidFill>
              <a:effectLst/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Oficio de asignación de plaza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3600" b="1" i="0" strike="noStrike" dirty="0">
                <a:solidFill>
                  <a:srgbClr val="007BFF"/>
                </a:solidFill>
                <a:effectLst/>
                <a:latin typeface="Segoe UI" panose="020B0502040204020203" pitchFamily="34" charset="0"/>
                <a:hlinkClick r:id="rId3"/>
              </a:rPr>
              <a:t>Formato de informe parcial</a:t>
            </a:r>
            <a:r>
              <a:rPr lang="es-MX" sz="36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s-MX" sz="36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(firmado y sellado)</a:t>
            </a:r>
          </a:p>
          <a:p>
            <a:pPr algn="just"/>
            <a:r>
              <a:rPr lang="es-MX" sz="3600" b="1" i="0" strike="noStrike" dirty="0">
                <a:solidFill>
                  <a:srgbClr val="007BFF"/>
                </a:solidFill>
                <a:effectLst/>
                <a:latin typeface="Segoe UI" panose="020B0502040204020203" pitchFamily="34" charset="0"/>
                <a:hlinkClick r:id="rId4"/>
              </a:rPr>
              <a:t>Bitácora</a:t>
            </a:r>
            <a:r>
              <a:rPr lang="es-MX" sz="36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 firmada y sellada por la dependencia</a:t>
            </a:r>
          </a:p>
          <a:p>
            <a:pPr algn="just"/>
            <a:r>
              <a:rPr lang="es-MX" sz="3600" b="1" u="sng" dirty="0">
                <a:solidFill>
                  <a:srgbClr val="007BFF"/>
                </a:solidFill>
                <a:latin typeface="Segoe UI" panose="020B0502040204020203" pitchFamily="34" charset="0"/>
              </a:rPr>
              <a:t>Entrega de reporte parcial en físico</a:t>
            </a:r>
            <a:r>
              <a:rPr lang="es-MX" sz="3600" b="1" dirty="0">
                <a:solidFill>
                  <a:srgbClr val="007BFF"/>
                </a:solidFill>
                <a:latin typeface="Segoe UI" panose="020B0502040204020203" pitchFamily="34" charset="0"/>
              </a:rPr>
              <a:t>.</a:t>
            </a:r>
          </a:p>
          <a:p>
            <a:pPr algn="just"/>
            <a:endParaRPr lang="es-MX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15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15BDB-192F-20E9-98C7-CCF761B9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3A5AB2-1185-0FAC-6A78-3048C3DBF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07D9C63-229B-0229-393C-FCE85B76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572732"/>
          </a:xfrm>
        </p:spPr>
        <p:txBody>
          <a:bodyPr>
            <a:normAutofit/>
          </a:bodyPr>
          <a:lstStyle/>
          <a:p>
            <a:br>
              <a:rPr lang="es-ES_tradnl" sz="4400" b="1" dirty="0">
                <a:solidFill>
                  <a:srgbClr val="323E48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lang="es-MX" sz="14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D72FC6C-C7A1-DEBD-03F7-4480E162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8741"/>
            <a:ext cx="10512424" cy="58722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Documentos que debes entregar en ventanilla para liberación de prácticas profesionales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s-MX" sz="1300" dirty="0">
              <a:solidFill>
                <a:schemeClr val="accent5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629BFC1-9E8F-56C7-4F10-C09641F0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5970"/>
            <a:ext cx="9962096" cy="4479722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rgbClr val="212529"/>
                </a:solidFill>
                <a:latin typeface="Segoe UI" panose="020B0502040204020203" pitchFamily="34" charset="0"/>
              </a:rPr>
              <a:t>Reporte final: ( cuando cumplas el 100% de horas practicadas)</a:t>
            </a:r>
            <a:endParaRPr lang="es-MX" sz="2400" dirty="0">
              <a:solidFill>
                <a:srgbClr val="212529"/>
              </a:solidFill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1" u="sng" dirty="0">
                <a:solidFill>
                  <a:srgbClr val="007BFF"/>
                </a:solidFill>
                <a:latin typeface="Segoe UI" panose="020B0502040204020203" pitchFamily="34" charset="0"/>
              </a:rPr>
              <a:t>Oficio original </a:t>
            </a: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por parte de la entidad receptora dirigido al responsable donde especifique la fecha de </a:t>
            </a:r>
          </a:p>
          <a:p>
            <a:pPr marL="0" indent="0" algn="just">
              <a:buNone/>
            </a:pP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terminación de las prácticas profesionales y los datos como estudiante.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7BFF"/>
                </a:solidFill>
                <a:latin typeface="Segoe UI" panose="020B0502040204020203" pitchFamily="34" charset="0"/>
                <a:hlinkClick r:id="rId3"/>
              </a:rPr>
              <a:t>Formato de reporte final</a:t>
            </a:r>
            <a:r>
              <a:rPr lang="es-MX" sz="2400" b="1" dirty="0">
                <a:solidFill>
                  <a:srgbClr val="212529"/>
                </a:solidFill>
                <a:latin typeface="Segoe UI" panose="020B0502040204020203" pitchFamily="34" charset="0"/>
              </a:rPr>
              <a:t> </a:t>
            </a: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(firmado y sellado)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Evaluación del practicante a la entidad receptora ( </a:t>
            </a:r>
            <a:r>
              <a:rPr lang="es-MX" sz="2400" dirty="0">
                <a:solidFill>
                  <a:srgbClr val="007BFF"/>
                </a:solidFill>
                <a:latin typeface="Segoe UI" panose="020B0502040204020203" pitchFamily="34" charset="0"/>
                <a:hlinkClick r:id="rId4"/>
              </a:rPr>
              <a:t>descargar formato</a:t>
            </a: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 o responder en el </a:t>
            </a:r>
            <a:r>
              <a:rPr lang="es-MX" sz="2400" dirty="0">
                <a:solidFill>
                  <a:srgbClr val="007BFF"/>
                </a:solidFill>
                <a:latin typeface="Segoe UI" panose="020B0502040204020203" pitchFamily="34" charset="0"/>
                <a:hlinkClick r:id="rId5"/>
              </a:rPr>
              <a:t>link</a:t>
            </a: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Evaluación por parte de la entidad receptora al estudiante  (</a:t>
            </a:r>
            <a:r>
              <a:rPr lang="es-MX" sz="2400" dirty="0">
                <a:solidFill>
                  <a:srgbClr val="007BFF"/>
                </a:solidFill>
                <a:latin typeface="Segoe UI" panose="020B0502040204020203" pitchFamily="34" charset="0"/>
              </a:rPr>
              <a:t>descargar formato </a:t>
            </a: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o responder en el link).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1" u="sng" dirty="0">
                <a:solidFill>
                  <a:srgbClr val="007BFF"/>
                </a:solidFill>
                <a:latin typeface="Segoe UI" panose="020B0502040204020203" pitchFamily="34" charset="0"/>
              </a:rPr>
              <a:t>Entrega de informe final en físico.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7BFF"/>
                </a:solidFill>
                <a:latin typeface="Segoe UI" panose="020B0502040204020203" pitchFamily="34" charset="0"/>
                <a:hlinkClick r:id="rId6"/>
              </a:rPr>
              <a:t>Bitácora</a:t>
            </a:r>
            <a:r>
              <a:rPr lang="es-MX" sz="2400" dirty="0">
                <a:solidFill>
                  <a:srgbClr val="212529"/>
                </a:solidFill>
                <a:latin typeface="Segoe UI" panose="020B0502040204020203" pitchFamily="34" charset="0"/>
              </a:rPr>
              <a:t> firmada y sellada por la dependencia</a:t>
            </a:r>
            <a:endParaRPr lang="es-MX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0036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6084</TotalTime>
  <Words>236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Avenir Next</vt:lpstr>
      <vt:lpstr>Calibri</vt:lpstr>
      <vt:lpstr>Calibri Light</vt:lpstr>
      <vt:lpstr>Segoe UI</vt:lpstr>
      <vt:lpstr>Tema de Office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Carolina Zepeda</cp:lastModifiedBy>
  <cp:revision>265</cp:revision>
  <cp:lastPrinted>2026-03-24T20:48:52Z</cp:lastPrinted>
  <dcterms:created xsi:type="dcterms:W3CDTF">2019-07-23T18:31:28Z</dcterms:created>
  <dcterms:modified xsi:type="dcterms:W3CDTF">2026-03-24T21:00:24Z</dcterms:modified>
</cp:coreProperties>
</file>